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wav" ContentType="audio/x-wav"/>
  <Default Extension="png" ContentType="image/png"/>
  <Default Extension="jpeg" ContentType="image/jpe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8"/>
  </p:notesMasterIdLst>
  <p:handoutMasterIdLst>
    <p:handoutMasterId r:id="rId59"/>
  </p:handoutMasterIdLst>
  <p:sldIdLst>
    <p:sldId id="256" r:id="rId3"/>
    <p:sldId id="454" r:id="rId4"/>
    <p:sldId id="319" r:id="rId5"/>
    <p:sldId id="257" r:id="rId6"/>
    <p:sldId id="259" r:id="rId7"/>
    <p:sldId id="279" r:id="rId8"/>
    <p:sldId id="260" r:id="rId9"/>
    <p:sldId id="455" r:id="rId10"/>
    <p:sldId id="265" r:id="rId11"/>
    <p:sldId id="269" r:id="rId12"/>
    <p:sldId id="412" r:id="rId13"/>
    <p:sldId id="262" r:id="rId14"/>
    <p:sldId id="372" r:id="rId15"/>
    <p:sldId id="284" r:id="rId16"/>
    <p:sldId id="264" r:id="rId17"/>
    <p:sldId id="266" r:id="rId18"/>
    <p:sldId id="267" r:id="rId19"/>
    <p:sldId id="280" r:id="rId20"/>
    <p:sldId id="456" r:id="rId21"/>
    <p:sldId id="281" r:id="rId22"/>
    <p:sldId id="508" r:id="rId23"/>
    <p:sldId id="457" r:id="rId24"/>
    <p:sldId id="282" r:id="rId25"/>
    <p:sldId id="277" r:id="rId26"/>
    <p:sldId id="509" r:id="rId27"/>
    <p:sldId id="286" r:id="rId28"/>
    <p:sldId id="287" r:id="rId29"/>
    <p:sldId id="288" r:id="rId30"/>
    <p:sldId id="289" r:id="rId31"/>
    <p:sldId id="458" r:id="rId32"/>
    <p:sldId id="290" r:id="rId33"/>
    <p:sldId id="291" r:id="rId34"/>
    <p:sldId id="292"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459" r:id="rId49"/>
    <p:sldId id="460" r:id="rId50"/>
    <p:sldId id="461" r:id="rId51"/>
    <p:sldId id="367" r:id="rId52"/>
    <p:sldId id="462" r:id="rId53"/>
    <p:sldId id="314" r:id="rId54"/>
    <p:sldId id="315" r:id="rId55"/>
    <p:sldId id="316" r:id="rId56"/>
    <p:sldId id="366" r:id="rId57"/>
  </p:sldIdLst>
  <p:sldSz cx="12192000" cy="6858000"/>
  <p:notesSz cx="7103745" cy="10234295"/>
  <p:defaultTextStyle>
    <a:defPPr>
      <a:defRPr lang="zh-CN"/>
    </a:defPPr>
    <a:lvl1pPr marL="0" lvl="0"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1pPr>
    <a:lvl2pPr marL="457200" lvl="1"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vl6pPr marL="2286000" lvl="5"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6pPr>
    <a:lvl7pPr marL="2743200" lvl="6"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7pPr>
    <a:lvl8pPr marL="3200400" lvl="7"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8pPr>
    <a:lvl9pPr marL="3657600" lvl="8" indent="0" algn="l" defTabSz="914400" rtl="0" eaLnBrk="0" fontAlgn="base" latinLnBrk="0" hangingPunct="0">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ngui wu" initials="m"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04040"/>
    <a:srgbClr val="00C9FF"/>
    <a:srgbClr val="FFFFFF"/>
    <a:srgbClr val="ABEDFF"/>
    <a:srgbClr val="00A8E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416"/>
    <p:restoredTop sz="94660"/>
  </p:normalViewPr>
  <p:slideViewPr>
    <p:cSldViewPr snapToGrid="0" showGuides="1">
      <p:cViewPr varScale="1">
        <p:scale>
          <a:sx n="115" d="100"/>
          <a:sy n="115" d="100"/>
        </p:scale>
        <p:origin x="234" y="96"/>
      </p:cViewPr>
      <p:guideLst>
        <p:guide orient="horz" pos="2130"/>
        <p:guide pos="3884"/>
      </p:guideLst>
    </p:cSldViewPr>
  </p:slideViewPr>
  <p:notesTextViewPr>
    <p:cViewPr>
      <p:scale>
        <a:sx n="1" d="1"/>
        <a:sy n="1" d="1"/>
      </p:scale>
      <p:origin x="0" y="0"/>
    </p:cViewPr>
  </p:notesTextViewPr>
  <p:gridSpacing cx="72005" cy="72005"/>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3" Type="http://schemas.openxmlformats.org/officeDocument/2006/relationships/commentAuthors" Target="commentAuthors.xml"/><Relationship Id="rId62" Type="http://schemas.openxmlformats.org/officeDocument/2006/relationships/tableStyles" Target="tableStyles.xml"/><Relationship Id="rId61" Type="http://schemas.openxmlformats.org/officeDocument/2006/relationships/viewProps" Target="viewProps.xml"/><Relationship Id="rId60" Type="http://schemas.openxmlformats.org/officeDocument/2006/relationships/presProps" Target="presProps.xml"/><Relationship Id="rId6" Type="http://schemas.openxmlformats.org/officeDocument/2006/relationships/slide" Target="slides/slide4.xml"/><Relationship Id="rId59" Type="http://schemas.openxmlformats.org/officeDocument/2006/relationships/handoutMaster" Target="handoutMasters/handoutMaster1.xml"/><Relationship Id="rId58" Type="http://schemas.openxmlformats.org/officeDocument/2006/relationships/notesMaster" Target="notesMasters/notesMaster1.xml"/><Relationship Id="rId57" Type="http://schemas.openxmlformats.org/officeDocument/2006/relationships/slide" Target="slides/slide55.xml"/><Relationship Id="rId56" Type="http://schemas.openxmlformats.org/officeDocument/2006/relationships/slide" Target="slides/slide54.xml"/><Relationship Id="rId55" Type="http://schemas.openxmlformats.org/officeDocument/2006/relationships/slide" Target="slides/slide53.xml"/><Relationship Id="rId54" Type="http://schemas.openxmlformats.org/officeDocument/2006/relationships/slide" Target="slides/slide52.xml"/><Relationship Id="rId53" Type="http://schemas.openxmlformats.org/officeDocument/2006/relationships/slide" Target="slides/slide51.xml"/><Relationship Id="rId52" Type="http://schemas.openxmlformats.org/officeDocument/2006/relationships/slide" Target="slides/slide50.xml"/><Relationship Id="rId51" Type="http://schemas.openxmlformats.org/officeDocument/2006/relationships/slide" Target="slides/slide49.xml"/><Relationship Id="rId50" Type="http://schemas.openxmlformats.org/officeDocument/2006/relationships/slide" Target="slides/slide48.xml"/><Relationship Id="rId5" Type="http://schemas.openxmlformats.org/officeDocument/2006/relationships/slide" Target="slides/slide3.xml"/><Relationship Id="rId49" Type="http://schemas.openxmlformats.org/officeDocument/2006/relationships/slide" Target="slides/slide47.xml"/><Relationship Id="rId48" Type="http://schemas.openxmlformats.org/officeDocument/2006/relationships/slide" Target="slides/slide46.xml"/><Relationship Id="rId47" Type="http://schemas.openxmlformats.org/officeDocument/2006/relationships/slide" Target="slides/slide45.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image" Target="../media/image3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image" Target="../media/image5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eaLnBrk="1" fontAlgn="auto" hangingPunct="1">
              <a:buFont typeface="Arial" panose="020B0604020202020204" pitchFamily="34" charset="0"/>
              <a:buNone/>
              <a:defRPr sz="1245"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45"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sz="quarter" idx="1"/>
          </p:nvPr>
        </p:nvSpPr>
        <p:spPr>
          <a:xfrm>
            <a:off x="4024313" y="0"/>
            <a:ext cx="3078163" cy="512763"/>
          </a:xfrm>
          <a:prstGeom prst="rect">
            <a:avLst/>
          </a:prstGeom>
        </p:spPr>
        <p:txBody>
          <a:bodyPr vert="horz" lIns="91440" tIns="45720" rIns="91440" bIns="45720" rtlCol="0"/>
          <a:lstStyle>
            <a:lvl1pPr algn="r" eaLnBrk="1" fontAlgn="auto" hangingPunct="1">
              <a:buFont typeface="Arial" panose="020B0604020202020204" pitchFamily="34" charset="0"/>
              <a:buNone/>
              <a:defRPr sz="1245"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45" b="0" i="0" u="none" strike="noStrike" kern="1200" cap="none" spc="0" normalizeH="0" baseline="0" noProof="1">
              <a:ln>
                <a:noFill/>
              </a:ln>
              <a:solidFill>
                <a:schemeClr val="tx1"/>
              </a:solidFill>
              <a:effectLst/>
              <a:uLnTx/>
              <a:uFillTx/>
              <a:latin typeface="+mn-lt"/>
              <a:ea typeface="+mn-ea"/>
              <a:cs typeface="+mn-cs"/>
            </a:endParaRPr>
          </a:p>
        </p:txBody>
      </p:sp>
      <p:sp>
        <p:nvSpPr>
          <p:cNvPr id="4" name="页脚占位符 3"/>
          <p:cNvSpPr>
            <a:spLocks noGrp="1"/>
          </p:cNvSpPr>
          <p:nvPr>
            <p:ph type="ftr" sz="quarter" idx="2"/>
          </p:nvPr>
        </p:nvSpPr>
        <p:spPr>
          <a:xfrm>
            <a:off x="0" y="9720263"/>
            <a:ext cx="3078163" cy="514350"/>
          </a:xfrm>
          <a:prstGeom prst="rect">
            <a:avLst/>
          </a:prstGeom>
        </p:spPr>
        <p:txBody>
          <a:bodyPr vert="horz" lIns="91440" tIns="45720" rIns="91440" bIns="45720" rtlCol="0" anchor="b"/>
          <a:lstStyle>
            <a:lvl1pPr algn="l" eaLnBrk="1" fontAlgn="auto" hangingPunct="1">
              <a:buFont typeface="Arial" panose="020B0604020202020204" pitchFamily="34" charset="0"/>
              <a:buNone/>
              <a:defRPr sz="1245"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45"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3"/>
          </p:nvPr>
        </p:nvSpPr>
        <p:spPr>
          <a:xfrm>
            <a:off x="4024313" y="9720263"/>
            <a:ext cx="3078163" cy="514350"/>
          </a:xfrm>
          <a:prstGeom prst="rect">
            <a:avLst/>
          </a:prstGeom>
        </p:spPr>
        <p:txBody>
          <a:bodyPr vert="horz" lIns="91440" tIns="45720" rIns="91440" bIns="45720" rtlCol="0" anchor="b"/>
          <a:lstStyle>
            <a:lvl1pPr algn="r" eaLnBrk="1" fontAlgn="auto" hangingPunct="1">
              <a:buFont typeface="Arial" panose="020B0604020202020204" pitchFamily="34" charset="0"/>
              <a:buNone/>
              <a:defRPr sz="1245"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AEA9ED2E-9D89-4520-9236-6A546052A3A1}" type="slidenum">
              <a:rPr kumimoji="0" lang="zh-CN" altLang="en-US" sz="1245" b="0" i="0" u="none" strike="noStrike" kern="1200" cap="none" spc="0" normalizeH="0" baseline="0" noProof="1">
                <a:ln>
                  <a:noFill/>
                </a:ln>
                <a:solidFill>
                  <a:schemeClr val="tx1"/>
                </a:solidFill>
                <a:effectLst/>
                <a:uLnTx/>
                <a:uFillTx/>
                <a:latin typeface="+mn-lt"/>
                <a:ea typeface="+mn-ea"/>
                <a:cs typeface="+mn-cs"/>
              </a:rPr>
            </a:fld>
            <a:endParaRPr kumimoji="0" lang="zh-CN" altLang="en-US" sz="1245" b="0" i="0" u="none" strike="noStrike" kern="1200" cap="none" spc="0" normalizeH="0" baseline="0" noProof="1">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eaLnBrk="1" fontAlgn="auto" hangingPunct="1">
              <a:buFont typeface="Arial" panose="020B0604020202020204" pitchFamily="34" charset="0"/>
              <a:buNone/>
              <a:defRPr sz="1200"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eaLnBrk="1" fontAlgn="auto" hangingPunct="1">
              <a:buFont typeface="Arial" panose="020B0604020202020204" pitchFamily="34" charset="0"/>
              <a:buNone/>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
        <p:nvSpPr>
          <p:cNvPr id="2052" name="幻灯片图像占位符 3"/>
          <p:cNvSpPr>
            <a:spLocks noGrp="1" noRot="1" noChangeAspect="1"/>
          </p:cNvSpPr>
          <p:nvPr>
            <p:ph type="sldImg"/>
          </p:nvPr>
        </p:nvSpPr>
        <p:spPr>
          <a:xfrm>
            <a:off x="481013" y="1279525"/>
            <a:ext cx="6140450" cy="3454400"/>
          </a:xfrm>
          <a:prstGeom prst="rect">
            <a:avLst/>
          </a:prstGeom>
          <a:noFill/>
          <a:ln w="12700" cap="flat" cmpd="sng">
            <a:solidFill>
              <a:srgbClr val="000000"/>
            </a:solidFill>
            <a:prstDash val="solid"/>
            <a:round/>
            <a:headEnd type="none" w="med" len="med"/>
            <a:tailEnd type="none" w="med" len="med"/>
          </a:ln>
        </p:spPr>
      </p:sp>
      <p:sp>
        <p:nvSpPr>
          <p:cNvPr id="3077" name="备注占位符 4"/>
          <p:cNvSpPr>
            <a:spLocks noGrp="1" noChangeArrowheads="1"/>
          </p:cNvSpPr>
          <p:nvPr>
            <p:ph type="body" sz="quarter" idx="4294967295"/>
          </p:nvPr>
        </p:nvSpPr>
        <p:spPr bwMode="auto">
          <a:xfrm>
            <a:off x="709613" y="4926013"/>
            <a:ext cx="568325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9720263"/>
            <a:ext cx="3078163" cy="514350"/>
          </a:xfrm>
          <a:prstGeom prst="rect">
            <a:avLst/>
          </a:prstGeom>
        </p:spPr>
        <p:txBody>
          <a:bodyPr vert="horz" lIns="91440" tIns="45720" rIns="91440" bIns="45720" rtlCol="0" anchor="b"/>
          <a:lstStyle>
            <a:lvl1pPr algn="l" eaLnBrk="1" fontAlgn="auto" hangingPunct="1">
              <a:buFont typeface="Arial" panose="020B0604020202020204" pitchFamily="34" charset="0"/>
              <a:buNone/>
              <a:defRPr sz="1200" noProof="1"/>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5"/>
          </p:nvPr>
        </p:nvSpPr>
        <p:spPr>
          <a:xfrm>
            <a:off x="4024313" y="9720263"/>
            <a:ext cx="3078163" cy="514350"/>
          </a:xfrm>
          <a:prstGeom prst="rect">
            <a:avLst/>
          </a:prstGeom>
        </p:spPr>
        <p:txBody>
          <a:bodyPr vert="horz" lIns="91440" tIns="45720" rIns="91440" bIns="45720" rtlCol="0" anchor="b"/>
          <a:lstStyle>
            <a:lvl1pPr algn="r" eaLnBrk="1" fontAlgn="auto" hangingPunct="1">
              <a:buFont typeface="Arial" panose="020B0604020202020204" pitchFamily="34" charset="0"/>
              <a:buNone/>
              <a:defRPr sz="1200" noProof="1">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847A6AB-A001-42E1-A85F-4D1EDA94CB0B}" type="slidenum">
              <a:rPr kumimoji="0" lang="zh-CN" altLang="en-US" sz="1200" b="0" i="0" u="none" strike="noStrike" kern="1200" cap="none" spc="0" normalizeH="0" baseline="0" noProof="1">
                <a:ln>
                  <a:noFill/>
                </a:ln>
                <a:solidFill>
                  <a:schemeClr val="tx1"/>
                </a:solidFill>
                <a:effectLst/>
                <a:uLnTx/>
                <a:uFillTx/>
                <a:latin typeface="+mn-lt"/>
                <a:ea typeface="+mn-ea"/>
                <a:cs typeface="+mn-cs"/>
              </a:rPr>
            </a:fld>
            <a:endParaRPr kumimoji="0" lang="zh-CN" altLang="en-US" sz="1200" b="0" i="0" u="none" strike="noStrike" kern="1200" cap="none" spc="0" normalizeH="0" baseline="0" noProof="1">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0"/>
      </a:spcBef>
      <a:spcAft>
        <a:spcPct val="0"/>
      </a:spcAft>
      <a:defRPr sz="1200" kern="1200">
        <a:solidFill>
          <a:schemeClr val="tx1"/>
        </a:solidFill>
        <a:latin typeface="+mn-lt"/>
        <a:ea typeface="+mn-ea"/>
        <a:cs typeface="+mn-cs"/>
      </a:defRPr>
    </a:lvl1pPr>
    <a:lvl2pPr marL="457200" algn="l" rtl="0" eaLnBrk="0" fontAlgn="base" hangingPunct="0">
      <a:spcBef>
        <a:spcPct val="0"/>
      </a:spcBef>
      <a:spcAft>
        <a:spcPct val="0"/>
      </a:spcAft>
      <a:defRPr sz="1200" kern="1200">
        <a:solidFill>
          <a:schemeClr val="tx1"/>
        </a:solidFill>
        <a:latin typeface="+mn-lt"/>
        <a:ea typeface="+mn-ea"/>
        <a:cs typeface="+mn-cs"/>
      </a:defRPr>
    </a:lvl2pPr>
    <a:lvl3pPr marL="914400" algn="l" rtl="0" eaLnBrk="0" fontAlgn="base" hangingPunct="0">
      <a:spcBef>
        <a:spcPct val="0"/>
      </a:spcBef>
      <a:spcAft>
        <a:spcPct val="0"/>
      </a:spcAft>
      <a:defRPr sz="1200" kern="1200">
        <a:solidFill>
          <a:schemeClr val="tx1"/>
        </a:solidFill>
        <a:latin typeface="+mn-lt"/>
        <a:ea typeface="+mn-ea"/>
        <a:cs typeface="+mn-cs"/>
      </a:defRPr>
    </a:lvl3pPr>
    <a:lvl4pPr marL="1371600" algn="l" rtl="0" eaLnBrk="0" fontAlgn="base" hangingPunct="0">
      <a:spcBef>
        <a:spcPct val="0"/>
      </a:spcBef>
      <a:spcAft>
        <a:spcPct val="0"/>
      </a:spcAft>
      <a:defRPr sz="1200" kern="1200">
        <a:solidFill>
          <a:schemeClr val="tx1"/>
        </a:solidFill>
        <a:latin typeface="+mn-lt"/>
        <a:ea typeface="+mn-ea"/>
        <a:cs typeface="+mn-cs"/>
      </a:defRPr>
    </a:lvl4pPr>
    <a:lvl5pPr marL="1828800" algn="l" rtl="0" eaLnBrk="0" fontAlgn="base" hangingPunct="0">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noProof="1" smtClean="0"/>
              <a:t>单击此处编辑母版标题样式</a:t>
            </a:r>
            <a:endParaRPr lang="zh-CN" altLang="en-US" noProof="1"/>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noProof="1" smtClean="0"/>
              <a:t>单击此处编辑母版副标题样式</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idx="1"/>
          </p:nvPr>
        </p:nvSpPr>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noProof="1" smtClean="0"/>
              <a:t>单击此处编辑母版文本样式</a:t>
            </a:r>
            <a:endParaRPr lang="zh-CN" altLang="en-US" noProof="1" smtClean="0"/>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内容占位符 2"/>
          <p:cNvSpPr>
            <a:spLocks noGrp="1"/>
          </p:cNvSpPr>
          <p:nvPr>
            <p:ph sz="half" idx="1"/>
          </p:nvPr>
        </p:nvSpPr>
        <p:spPr>
          <a:xfrm>
            <a:off x="838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内容占位符 3"/>
          <p:cNvSpPr>
            <a:spLocks noGrp="1"/>
          </p:cNvSpPr>
          <p:nvPr>
            <p:ph sz="half" idx="2"/>
          </p:nvPr>
        </p:nvSpPr>
        <p:spPr>
          <a:xfrm>
            <a:off x="6172200" y="1825625"/>
            <a:ext cx="5181600" cy="4351338"/>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noProof="1" smtClean="0"/>
              <a:t>单击此处编辑母版标题样式</a:t>
            </a:r>
            <a:endParaRPr lang="zh-CN" altLang="en-US" noProof="1"/>
          </a:p>
        </p:txBody>
      </p:sp>
      <p:sp>
        <p:nvSpPr>
          <p:cNvPr id="3" name="文本占位符 2"/>
          <p:cNvSpPr>
            <a:spLocks noGrp="1"/>
          </p:cNvSpPr>
          <p:nvPr>
            <p:ph type="body" idx="1"/>
          </p:nvPr>
        </p:nvSpPr>
        <p:spPr>
          <a:xfrm>
            <a:off x="1186774" y="1778438"/>
            <a:ext cx="4873574"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smtClean="0"/>
              <a:t>单击此处编辑母版文本样式</a:t>
            </a:r>
            <a:endParaRPr lang="zh-CN" altLang="en-US" noProof="1" smtClean="0"/>
          </a:p>
        </p:txBody>
      </p:sp>
      <p:sp>
        <p:nvSpPr>
          <p:cNvPr id="4" name="内容占位符 3"/>
          <p:cNvSpPr>
            <a:spLocks noGrp="1"/>
          </p:cNvSpPr>
          <p:nvPr>
            <p:ph sz="half" idx="2"/>
          </p:nvPr>
        </p:nvSpPr>
        <p:spPr>
          <a:xfrm>
            <a:off x="1186774" y="2665379"/>
            <a:ext cx="4873574"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5" name="文本占位符 4"/>
          <p:cNvSpPr>
            <a:spLocks noGrp="1"/>
          </p:cNvSpPr>
          <p:nvPr>
            <p:ph type="body" sz="quarter" idx="3"/>
          </p:nvPr>
        </p:nvSpPr>
        <p:spPr>
          <a:xfrm>
            <a:off x="6256938" y="1778438"/>
            <a:ext cx="4897576" cy="823912"/>
          </a:xfrm>
        </p:spPr>
        <p:txBody>
          <a:bodyPr anchor="ctr"/>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noProof="1" smtClean="0"/>
              <a:t>单击此处编辑母版文本样式</a:t>
            </a:r>
            <a:endParaRPr lang="zh-CN" altLang="en-US" noProof="1" smtClean="0"/>
          </a:p>
        </p:txBody>
      </p:sp>
      <p:sp>
        <p:nvSpPr>
          <p:cNvPr id="6" name="内容占位符 5"/>
          <p:cNvSpPr>
            <a:spLocks noGrp="1"/>
          </p:cNvSpPr>
          <p:nvPr>
            <p:ph sz="quarter" idx="4"/>
          </p:nvPr>
        </p:nvSpPr>
        <p:spPr>
          <a:xfrm>
            <a:off x="6256938" y="2665379"/>
            <a:ext cx="4897576" cy="3524284"/>
          </a:xfrm>
        </p:spPr>
        <p:txBody>
          <a:bodyPr/>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noProof="1" smtClean="0"/>
              <a:t>单击此处编辑母版标题样式</a:t>
            </a:r>
            <a:endParaRPr lang="zh-CN" altLang="en-US" noProof="1"/>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noProof="1" smtClean="0"/>
              <a:t>单击此处编辑母版标题样式</a:t>
            </a:r>
            <a:endParaRPr lang="zh-CN" altLang="en-US" noProof="1"/>
          </a:p>
        </p:txBody>
      </p:sp>
      <p:sp>
        <p:nvSpPr>
          <p:cNvPr id="3" name="图片占位符 2"/>
          <p:cNvSpPr>
            <a:spLocks noGrp="1"/>
          </p:cNvSpPr>
          <p:nvPr>
            <p:ph type="pic" idx="1"/>
          </p:nvPr>
        </p:nvSpPr>
        <p:spPr>
          <a:xfrm>
            <a:off x="5183188" y="457201"/>
            <a:ext cx="6172200" cy="5403850"/>
          </a:xfrm>
        </p:spPr>
        <p:txBody>
          <a:bodyPr vert="horz" wrap="square" lIns="91440" tIns="45720" rIns="91440" bIns="45720" numCol="1" anchor="t" anchorCtr="0" compatLnSpc="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1">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noProof="1" smtClean="0"/>
              <a:t>单击此处编辑母版文本样式</a:t>
            </a:r>
            <a:endParaRPr lang="zh-CN" altLang="en-US" noProof="1" smtClean="0"/>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noProof="1" smtClean="0"/>
              <a:t>单击此处编辑母版标题样式</a:t>
            </a:r>
            <a:endParaRPr lang="zh-CN" altLang="en-US" noProof="1"/>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noProof="1" smtClean="0"/>
              <a:t>单击此处编辑母版文本样式</a:t>
            </a:r>
            <a:endParaRPr lang="zh-CN" altLang="en-US" noProof="1" smtClean="0"/>
          </a:p>
          <a:p>
            <a:pPr lvl="1"/>
            <a:r>
              <a:rPr lang="zh-CN" altLang="en-US" noProof="1" smtClean="0"/>
              <a:t>第二级</a:t>
            </a:r>
            <a:endParaRPr lang="zh-CN" altLang="en-US" noProof="1" smtClean="0"/>
          </a:p>
          <a:p>
            <a:pPr lvl="2"/>
            <a:r>
              <a:rPr lang="zh-CN" altLang="en-US" noProof="1" smtClean="0"/>
              <a:t>第三级</a:t>
            </a:r>
            <a:endParaRPr lang="zh-CN" altLang="en-US" noProof="1" smtClean="0"/>
          </a:p>
          <a:p>
            <a:pPr lvl="3"/>
            <a:r>
              <a:rPr lang="zh-CN" altLang="en-US" noProof="1" smtClean="0"/>
              <a:t>第四级</a:t>
            </a:r>
            <a:endParaRPr lang="zh-CN" altLang="en-US" noProof="1" smtClean="0"/>
          </a:p>
          <a:p>
            <a:pPr lvl="4"/>
            <a:r>
              <a:rPr lang="zh-CN" altLang="en-US" noProof="1" smtClean="0"/>
              <a:t>第五级</a:t>
            </a:r>
            <a:endParaRPr lang="zh-CN" altLang="en-US" noProof="1"/>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1" Type="http://schemas.openxmlformats.org/officeDocument/2006/relationships/theme" Target="../theme/theme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buFont typeface="Arial" panose="020B0604020202020204" pitchFamily="34" charset="0"/>
              <a:buNone/>
              <a:defRPr sz="1200" noProof="1">
                <a:solidFill>
                  <a:schemeClr val="tx1">
                    <a:tint val="75000"/>
                  </a:schemeClr>
                </a:solidFill>
                <a:latin typeface="+mn-lt"/>
                <a:ea typeface="+mn-ea"/>
              </a:defRPr>
            </a:lvl1pPr>
          </a:lstStyle>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buFont typeface="Arial" panose="020B0604020202020204" pitchFamily="34" charset="0"/>
              <a:buNone/>
              <a:defRPr sz="1200" noProof="1">
                <a:solidFill>
                  <a:schemeClr val="tx1">
                    <a:tint val="75000"/>
                  </a:schemeClr>
                </a:solidFill>
              </a:defRPr>
            </a:lvl1pP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200" b="0" i="0" u="none" strike="noStrike" kern="1200" cap="none" spc="0" normalizeH="0" baseline="0" noProof="1">
              <a:ln>
                <a:noFill/>
              </a:ln>
              <a:solidFill>
                <a:schemeClr val="tx1">
                  <a:tint val="75000"/>
                </a:schemeClr>
              </a:solidFill>
              <a:effectLst/>
              <a:uLnTx/>
              <a:uFillTx/>
              <a:latin typeface="Calibri" panose="020F0502020204030204" pitchFamily="34" charset="0"/>
              <a:ea typeface="宋体" panose="02010600030101010101" pitchFamily="2" charset="-122"/>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buFont typeface="Arial" panose="020B0604020202020204" pitchFamily="34" charset="0"/>
              <a:buNone/>
              <a:defRPr sz="1200" noProof="1">
                <a:solidFill>
                  <a:schemeClr val="tx1">
                    <a:tint val="75000"/>
                  </a:schemeClr>
                </a:solidFill>
                <a:latin typeface="+mn-lt"/>
                <a:ea typeface="+mn-ea"/>
              </a:defRPr>
            </a:lvl1pPr>
          </a:lstStyle>
          <a:p>
            <a:pPr marL="0" marR="0" lvl="0" indent="0" algn="r" defTabSz="914400" rtl="0" eaLnBrk="1" fontAlgn="auto" latinLnBrk="0" hangingPunct="1">
              <a:lnSpc>
                <a:spcPct val="100000"/>
              </a:lnSpc>
              <a:spcBef>
                <a:spcPct val="0"/>
              </a:spcBef>
              <a:spcAft>
                <a:spcPct val="0"/>
              </a:spcAft>
              <a:buClrTx/>
              <a:buSzTx/>
              <a:buFont typeface="Arial" panose="020B0604020202020204" pitchFamily="34" charset="0"/>
              <a:buNone/>
              <a:defRPr/>
            </a:pPr>
            <a:fld id="{4CCA92AC-2D3F-49DA-B87A-A660A08C0771}" type="slidenum">
              <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1">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audio1.wav"/><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png"/><Relationship Id="rId1"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9.png"/><Relationship Id="rId1"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1.png"/><Relationship Id="rId1"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3.jpeg"/><Relationship Id="rId1"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0.png"/><Relationship Id="rId1" Type="http://schemas.openxmlformats.org/officeDocument/2006/relationships/image" Target="../media/image29.jpeg"/></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4.png"/><Relationship Id="rId1" Type="http://schemas.openxmlformats.org/officeDocument/2006/relationships/image" Target="../media/image33.png"/></Relationships>
</file>

<file path=ppt/slides/_rels/slide22.xml.rels><?xml version="1.0" encoding="UTF-8" standalone="yes"?>
<Relationships xmlns="http://schemas.openxmlformats.org/package/2006/relationships"><Relationship Id="rId7" Type="http://schemas.openxmlformats.org/officeDocument/2006/relationships/vmlDrawing" Target="../drawings/vmlDrawing1.vml"/><Relationship Id="rId6"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 Id="rId3" Type="http://schemas.openxmlformats.org/officeDocument/2006/relationships/oleObject" Target="../embeddings/oleObject2.bin"/><Relationship Id="rId2" Type="http://schemas.openxmlformats.org/officeDocument/2006/relationships/image" Target="../media/image35.png"/><Relationship Id="rId1" Type="http://schemas.openxmlformats.org/officeDocument/2006/relationships/oleObject" Target="../embeddings/oleObject1.bin"/></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1.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4.png"/></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7.png"/><Relationship Id="rId1" Type="http://schemas.openxmlformats.org/officeDocument/2006/relationships/image" Target="../media/image46.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48.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0.png"/><Relationship Id="rId1" Type="http://schemas.openxmlformats.org/officeDocument/2006/relationships/image" Target="../media/image4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1.png"/></Relationships>
</file>

<file path=ppt/slides/_rels/slide36.xml.rels><?xml version="1.0" encoding="UTF-8" standalone="yes"?>
<Relationships xmlns="http://schemas.openxmlformats.org/package/2006/relationships"><Relationship Id="rId6" Type="http://schemas.openxmlformats.org/officeDocument/2006/relationships/vmlDrawing" Target="../drawings/vmlDrawing2.vml"/><Relationship Id="rId5" Type="http://schemas.openxmlformats.org/officeDocument/2006/relationships/slideLayout" Target="../slideLayouts/slideLayout2.xml"/><Relationship Id="rId4" Type="http://schemas.openxmlformats.org/officeDocument/2006/relationships/image" Target="../media/image53.png"/><Relationship Id="rId3" Type="http://schemas.openxmlformats.org/officeDocument/2006/relationships/oleObject" Target="../embeddings/oleObject4.bin"/><Relationship Id="rId2" Type="http://schemas.openxmlformats.org/officeDocument/2006/relationships/image" Target="../media/image52.png"/><Relationship Id="rId1" Type="http://schemas.openxmlformats.org/officeDocument/2006/relationships/oleObject" Target="../embeddings/oleObject3.bin"/></Relationships>
</file>

<file path=ppt/slides/_rels/slide37.xml.rels><?xml version="1.0" encoding="UTF-8" standalone="yes"?>
<Relationships xmlns="http://schemas.openxmlformats.org/package/2006/relationships"><Relationship Id="rId5" Type="http://schemas.openxmlformats.org/officeDocument/2006/relationships/vmlDrawing" Target="../drawings/vmlDrawing3.vml"/><Relationship Id="rId4" Type="http://schemas.openxmlformats.org/officeDocument/2006/relationships/slideLayout" Target="../slideLayouts/slideLayout2.xml"/><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oleObject" Target="../embeddings/oleObject5.bin"/></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6.jpeg"/><Relationship Id="rId1" Type="http://schemas.openxmlformats.org/officeDocument/2006/relationships/image" Target="../media/image55.pn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png"/><Relationship Id="rId1"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9.png"/><Relationship Id="rId1" Type="http://schemas.openxmlformats.org/officeDocument/2006/relationships/image" Target="../media/image58.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0.pn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1.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4.jpeg"/><Relationship Id="rId1"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6.jpeg"/><Relationship Id="rId1" Type="http://schemas.openxmlformats.org/officeDocument/2006/relationships/image" Target="../media/image65.jpe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7.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68.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0.png"/><Relationship Id="rId1" Type="http://schemas.openxmlformats.org/officeDocument/2006/relationships/image" Target="../media/image69.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2.png"/><Relationship Id="rId1" Type="http://schemas.openxmlformats.org/officeDocument/2006/relationships/image" Target="../media/image7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png"/><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4.png"/><Relationship Id="rId1" Type="http://schemas.openxmlformats.org/officeDocument/2006/relationships/image" Target="../media/image73.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5.png"/><Relationship Id="rId1" Type="http://schemas.openxmlformats.org/officeDocument/2006/relationships/image" Target="../media/image67.png"/></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6.pn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78.png"/><Relationship Id="rId1" Type="http://schemas.openxmlformats.org/officeDocument/2006/relationships/image" Target="../media/image77.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0.png"/><Relationship Id="rId1" Type="http://schemas.openxmlformats.org/officeDocument/2006/relationships/image" Target="../media/image79.png"/></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81.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0.png"/><Relationship Id="rId1"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png"/><Relationship Id="rId1"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9FF"/>
            </a:gs>
            <a:gs pos="100000">
              <a:srgbClr val="009ED3"/>
            </a:gs>
          </a:gsLst>
          <a:lin ang="5400000"/>
          <a:tileRect/>
        </a:gradFill>
        <a:effectLst/>
      </p:bgPr>
    </p:bg>
    <p:spTree>
      <p:nvGrpSpPr>
        <p:cNvPr id="1" name=""/>
        <p:cNvGrpSpPr/>
        <p:nvPr/>
      </p:nvGrpSpPr>
      <p:grpSpPr>
        <a:xfrm>
          <a:off x="0" y="0"/>
          <a:ext cx="0" cy="0"/>
          <a:chOff x="0" y="0"/>
          <a:chExt cx="0" cy="0"/>
        </a:xfrm>
      </p:grpSpPr>
      <p:sp>
        <p:nvSpPr>
          <p:cNvPr id="3" name="文本框 2"/>
          <p:cNvSpPr txBox="1"/>
          <p:nvPr/>
        </p:nvSpPr>
        <p:spPr>
          <a:xfrm>
            <a:off x="4978400" y="4364038"/>
            <a:ext cx="2795588" cy="11080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6600" b="1" dirty="0">
                <a:solidFill>
                  <a:schemeClr val="bg1"/>
                </a:solidFill>
              </a:rPr>
              <a:t>TT Lock</a:t>
            </a:r>
            <a:endParaRPr lang="zh-CN" altLang="en-US" sz="6600" b="1" dirty="0">
              <a:solidFill>
                <a:schemeClr val="bg1"/>
              </a:solidFill>
              <a:latin typeface="微软雅黑" panose="020B0503020204020204" pitchFamily="34" charset="-122"/>
              <a:ea typeface="微软雅黑" panose="020B0503020204020204" pitchFamily="34" charset="-122"/>
            </a:endParaRPr>
          </a:p>
        </p:txBody>
      </p:sp>
      <p:sp>
        <p:nvSpPr>
          <p:cNvPr id="5" name="流程图: 合并 4"/>
          <p:cNvSpPr/>
          <p:nvPr/>
        </p:nvSpPr>
        <p:spPr>
          <a:xfrm>
            <a:off x="5962650" y="5713413"/>
            <a:ext cx="266700" cy="139700"/>
          </a:xfrm>
          <a:prstGeom prst="flowChartMerg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4100"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3459163" y="-28575"/>
            <a:ext cx="4862512" cy="4862512"/>
          </a:xfrm>
          <a:prstGeom prst="rect">
            <a:avLst/>
          </a:prstGeom>
          <a:noFill/>
          <a:ln w="9525">
            <a:no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1" presetClass="entr" presetSubtype="0" repeatCount="indefinite" fill="hold" grpId="1" nodeType="afterEffect">
                                  <p:stCondLst>
                                    <p:cond delay="500"/>
                                  </p:stCondLst>
                                  <p:endCondLst>
                                    <p:cond evt="onNext" delay="0">
                                      <p:tgtEl>
                                        <p:sldTgt/>
                                      </p:tgtEl>
                                    </p:cond>
                                  </p:endCondLst>
                                  <p:childTnLst>
                                    <p:set>
                                      <p:cBhvr>
                                        <p:cTn id="10" dur="2000">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6" name="文本框 13"/>
          <p:cNvSpPr txBox="1"/>
          <p:nvPr/>
        </p:nvSpPr>
        <p:spPr>
          <a:xfrm>
            <a:off x="6837363" y="2968625"/>
            <a:ext cx="4573587" cy="23161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first time you use the lock lock app, if there is no lock or key data in the account, the home page will display the button to add the lock. If there is already a lock or key in the account, the lock information will be displayed.</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30" name="剪去同侧角的矩形 2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2" name="文本框 13"/>
          <p:cNvSpPr txBox="1"/>
          <p:nvPr/>
        </p:nvSpPr>
        <p:spPr>
          <a:xfrm>
            <a:off x="1139825" y="5849938"/>
            <a:ext cx="2052638" cy="4159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no lock adding</a:t>
            </a:r>
            <a:endParaRPr lang="zh-CN" altLang="zh-CN" sz="1400" dirty="0">
              <a:solidFill>
                <a:srgbClr val="7F7F7F"/>
              </a:solidFill>
              <a:latin typeface="微软雅黑" panose="020B0503020204020204" pitchFamily="34" charset="-122"/>
              <a:ea typeface="微软雅黑" panose="020B0503020204020204" pitchFamily="34" charset="-122"/>
            </a:endParaRPr>
          </a:p>
        </p:txBody>
      </p:sp>
      <p:sp>
        <p:nvSpPr>
          <p:cNvPr id="33" name="文本框 13"/>
          <p:cNvSpPr txBox="1"/>
          <p:nvPr/>
        </p:nvSpPr>
        <p:spPr>
          <a:xfrm>
            <a:off x="3997325" y="5849938"/>
            <a:ext cx="2168525" cy="7381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the account with lock</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endParaRPr lang="zh-CN" altLang="zh-CN" sz="1400" dirty="0">
              <a:solidFill>
                <a:srgbClr val="7F7F7F"/>
              </a:solidFill>
              <a:latin typeface="微软雅黑" panose="020B0503020204020204" pitchFamily="34" charset="-122"/>
              <a:ea typeface="微软雅黑" panose="020B0503020204020204" pitchFamily="34" charset="-122"/>
            </a:endParaRPr>
          </a:p>
        </p:txBody>
      </p:sp>
      <p:sp>
        <p:nvSpPr>
          <p:cNvPr id="11" name="文本框 13"/>
          <p:cNvSpPr txBox="1"/>
          <p:nvPr/>
        </p:nvSpPr>
        <p:spPr>
          <a:xfrm>
            <a:off x="6751638" y="1931988"/>
            <a:ext cx="5213350"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1.4 Login successful</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13320"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3321" name="图片 1" descr="微信图片_20180111162619"/>
          <p:cNvPicPr>
            <a:picLocks noChangeAspect="1"/>
          </p:cNvPicPr>
          <p:nvPr/>
        </p:nvPicPr>
        <p:blipFill>
          <a:blip r:embed="rId1"/>
          <a:stretch>
            <a:fillRect/>
          </a:stretch>
        </p:blipFill>
        <p:spPr>
          <a:xfrm>
            <a:off x="1139825" y="1517650"/>
            <a:ext cx="2387600" cy="4248150"/>
          </a:xfrm>
          <a:prstGeom prst="rect">
            <a:avLst/>
          </a:prstGeom>
          <a:noFill/>
          <a:ln w="9525">
            <a:solidFill>
              <a:srgbClr val="404040"/>
            </a:solidFill>
          </a:ln>
        </p:spPr>
      </p:pic>
      <p:sp>
        <p:nvSpPr>
          <p:cNvPr id="5" name="矩形 4"/>
          <p:cNvSpPr/>
          <p:nvPr/>
        </p:nvSpPr>
        <p:spPr>
          <a:xfrm>
            <a:off x="1139825" y="1517650"/>
            <a:ext cx="2390775" cy="4248150"/>
          </a:xfrm>
          <a:prstGeom prst="rect">
            <a:avLst/>
          </a:prstGeom>
          <a:noFill/>
          <a:ln w="3175">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323" name="文本框 12"/>
          <p:cNvSpPr txBox="1"/>
          <p:nvPr/>
        </p:nvSpPr>
        <p:spPr>
          <a:xfrm>
            <a:off x="311150" y="322263"/>
            <a:ext cx="476313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functions-registration and login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86430" y="1542318"/>
            <a:ext cx="2375709" cy="4223482"/>
          </a:xfrm>
          <a:prstGeom prst="rect">
            <a:avLst/>
          </a:prstGeom>
          <a:ln>
            <a:solidFill>
              <a:srgbClr val="404040"/>
            </a:solid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6"/>
                                        </p:tgtEl>
                                        <p:attrNameLst>
                                          <p:attrName>style.visibility</p:attrName>
                                        </p:attrNameLst>
                                      </p:cBhvr>
                                      <p:to>
                                        <p:strVal val="visible"/>
                                      </p:to>
                                    </p:set>
                                    <p:animEffect transition="in" filter="fade">
                                      <p:cBhvr>
                                        <p:cTn id="11" dur="500"/>
                                        <p:tgtEl>
                                          <p:spTgt spid="2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fade">
                                      <p:cBhvr>
                                        <p:cTn id="16" dur="500"/>
                                        <p:tgtEl>
                                          <p:spTgt spid="3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3"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12"/>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6" name="文本框 13"/>
          <p:cNvSpPr txBox="1"/>
          <p:nvPr/>
        </p:nvSpPr>
        <p:spPr>
          <a:xfrm>
            <a:off x="6445250" y="2174875"/>
            <a:ext cx="4573588" cy="38766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600" dirty="0">
                <a:solidFill>
                  <a:srgbClr val="404040"/>
                </a:solidFill>
                <a:latin typeface="微软雅黑" panose="020B0503020204020204" pitchFamily="34" charset="-122"/>
                <a:ea typeface="微软雅黑" panose="020B0503020204020204" pitchFamily="34" charset="-122"/>
              </a:rPr>
              <a:t>Apartment assistant</a:t>
            </a:r>
            <a:endParaRPr lang="zh-CN" altLang="zh-CN" sz="16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r>
              <a:rPr lang="en-US" altLang="zh-CN" sz="1600" dirty="0">
                <a:solidFill>
                  <a:srgbClr val="404040"/>
                </a:solidFill>
                <a:latin typeface="微软雅黑" panose="020B0503020204020204" pitchFamily="34" charset="-122"/>
                <a:ea typeface="微软雅黑" panose="020B0503020204020204" pitchFamily="34" charset="-122"/>
              </a:rPr>
              <a:t>The apartment assistant module can be seen in the lock app only when the key comes from the apartment.</a:t>
            </a:r>
            <a:endParaRPr lang="zh-CN" altLang="zh-CN" sz="16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In the apartment assistant module, you can pay rent and repair. The landlord collects the rent from the Room Master APP and sends the rent bill to the tenant. According to actual usage, the bill includes rent, water and electricity, gas, property, broadband, etc. </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600" dirty="0">
              <a:solidFill>
                <a:srgbClr val="404040"/>
              </a:solidFill>
              <a:latin typeface="微软雅黑" panose="020B0503020204020204" pitchFamily="34" charset="-122"/>
              <a:ea typeface="微软雅黑" panose="020B0503020204020204" pitchFamily="34" charset="-122"/>
            </a:endParaRPr>
          </a:p>
        </p:txBody>
      </p:sp>
      <p:sp>
        <p:nvSpPr>
          <p:cNvPr id="30" name="剪去同侧角的矩形 2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 name="信息"/>
          <p:cNvSpPr/>
          <p:nvPr/>
        </p:nvSpPr>
        <p:spPr>
          <a:xfrm>
            <a:off x="6497638" y="2290763"/>
            <a:ext cx="371475" cy="369888"/>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14343"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4344" name="文本框 12"/>
          <p:cNvSpPr txBox="1"/>
          <p:nvPr/>
        </p:nvSpPr>
        <p:spPr>
          <a:xfrm>
            <a:off x="311150" y="322263"/>
            <a:ext cx="476313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functions-registration and login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14345" name="图片 1"/>
          <p:cNvPicPr>
            <a:picLocks noChangeAspect="1"/>
          </p:cNvPicPr>
          <p:nvPr/>
        </p:nvPicPr>
        <p:blipFill>
          <a:blip r:embed="rId1"/>
          <a:stretch>
            <a:fillRect/>
          </a:stretch>
        </p:blipFill>
        <p:spPr>
          <a:xfrm>
            <a:off x="876300" y="1655763"/>
            <a:ext cx="2424113" cy="4310062"/>
          </a:xfrm>
          <a:prstGeom prst="rect">
            <a:avLst/>
          </a:prstGeom>
          <a:noFill/>
          <a:ln w="9525" cap="flat" cmpd="sng">
            <a:solidFill>
              <a:srgbClr val="404040"/>
            </a:solidFill>
            <a:prstDash val="solid"/>
            <a:miter/>
            <a:headEnd type="none" w="med" len="med"/>
            <a:tailEnd type="none" w="med" len="med"/>
          </a:ln>
        </p:spPr>
      </p:pic>
      <p:pic>
        <p:nvPicPr>
          <p:cNvPr id="2" name="图片 1"/>
          <p:cNvPicPr>
            <a:picLocks noChangeAspect="1"/>
          </p:cNvPicPr>
          <p:nvPr/>
        </p:nvPicPr>
        <p:blipFill>
          <a:blip r:embed="rId2"/>
          <a:stretch>
            <a:fillRect/>
          </a:stretch>
        </p:blipFill>
        <p:spPr>
          <a:xfrm>
            <a:off x="3502472" y="1656291"/>
            <a:ext cx="2424113" cy="4309534"/>
          </a:xfrm>
          <a:prstGeom prst="rect">
            <a:avLst/>
          </a:prstGeom>
          <a:ln>
            <a:solidFill>
              <a:srgbClr val="404040"/>
            </a:solid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3"/>
          <p:cNvSpPr txBox="1"/>
          <p:nvPr/>
        </p:nvSpPr>
        <p:spPr>
          <a:xfrm>
            <a:off x="838200" y="1563688"/>
            <a:ext cx="5287963"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2. Lock management</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14" name="矩形 13"/>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剪去同侧角的矩形 18"/>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25" name="图片 24" descr="资源 2"/>
          <p:cNvPicPr>
            <a:picLocks noChangeAspect="1"/>
          </p:cNvPicPr>
          <p:nvPr/>
        </p:nvPicPr>
        <p:blipFill>
          <a:blip r:embed="rId1"/>
          <a:stretch>
            <a:fillRect/>
          </a:stretch>
        </p:blipFill>
        <p:spPr>
          <a:xfrm>
            <a:off x="7200900" y="3570288"/>
            <a:ext cx="4271963" cy="2181225"/>
          </a:xfrm>
          <a:prstGeom prst="rect">
            <a:avLst/>
          </a:prstGeom>
          <a:noFill/>
          <a:ln w="9525">
            <a:noFill/>
          </a:ln>
        </p:spPr>
      </p:pic>
      <p:pic>
        <p:nvPicPr>
          <p:cNvPr id="26" name="图片 25" descr="资源 3"/>
          <p:cNvPicPr>
            <a:picLocks noChangeAspect="1"/>
          </p:cNvPicPr>
          <p:nvPr/>
        </p:nvPicPr>
        <p:blipFill>
          <a:blip r:embed="rId2"/>
          <a:stretch>
            <a:fillRect/>
          </a:stretch>
        </p:blipFill>
        <p:spPr>
          <a:xfrm>
            <a:off x="8112125" y="1338263"/>
            <a:ext cx="2284413" cy="2454275"/>
          </a:xfrm>
          <a:prstGeom prst="rect">
            <a:avLst/>
          </a:prstGeom>
          <a:noFill/>
          <a:ln w="9525">
            <a:noFill/>
          </a:ln>
        </p:spPr>
      </p:pic>
      <p:sp>
        <p:nvSpPr>
          <p:cNvPr id="2" name="文本框 1"/>
          <p:cNvSpPr txBox="1"/>
          <p:nvPr/>
        </p:nvSpPr>
        <p:spPr>
          <a:xfrm>
            <a:off x="1296988" y="4557713"/>
            <a:ext cx="4829175" cy="22748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sz="1200" dirty="0">
                <a:solidFill>
                  <a:srgbClr val="7F7F7F"/>
                </a:solidFill>
                <a:latin typeface="微软雅黑" panose="020B0503020204020204" pitchFamily="34" charset="-122"/>
                <a:ea typeface="微软雅黑" panose="020B0503020204020204" pitchFamily="34" charset="-122"/>
              </a:rPr>
              <a:t>When the lock is added, the adder becomes the administrator of the lock. At the same time, the lock cannot enter the setup mode by touching the keyboard. This lock can only be re-added after the current administrator has deleted the lock. The operation of deleting the lock needs to be done by Bluetooth beside the lock.</a:t>
            </a:r>
            <a:endParaRPr lang="zh-CN" altLang="zh-CN" sz="1200" dirty="0">
              <a:solidFill>
                <a:srgbClr val="7F7F7F"/>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zh-CN" sz="1200" dirty="0">
              <a:solidFill>
                <a:srgbClr val="7F7F7F"/>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en-US" sz="1200" dirty="0">
              <a:solidFill>
                <a:srgbClr val="7F7F7F"/>
              </a:solidFill>
              <a:latin typeface="微软雅黑" panose="020B0503020204020204" pitchFamily="34" charset="-122"/>
              <a:ea typeface="微软雅黑" panose="020B0503020204020204" pitchFamily="34" charset="-122"/>
            </a:endParaRPr>
          </a:p>
        </p:txBody>
      </p:sp>
      <p:sp>
        <p:nvSpPr>
          <p:cNvPr id="27" name="信息"/>
          <p:cNvSpPr/>
          <p:nvPr/>
        </p:nvSpPr>
        <p:spPr>
          <a:xfrm>
            <a:off x="828675" y="4643438"/>
            <a:ext cx="371475" cy="369888"/>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11" name="文本框 13"/>
          <p:cNvSpPr txBox="1"/>
          <p:nvPr/>
        </p:nvSpPr>
        <p:spPr>
          <a:xfrm>
            <a:off x="838200" y="2452688"/>
            <a:ext cx="5287963" cy="231616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lock must be added on the app before it can be used. The addition of a lock refers to the initialization of the lock by communicating with the lock via Bluetooth. Please stand beside the lock. Once the lock is added successful, you can manage the lock with the app including sending a key, sending a password, and so on.</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5370"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5371" name="文本框 12"/>
          <p:cNvSpPr txBox="1"/>
          <p:nvPr/>
        </p:nvSpPr>
        <p:spPr>
          <a:xfrm>
            <a:off x="311150" y="322263"/>
            <a:ext cx="437324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functions-lock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7"/>
                                        </p:tgtEl>
                                        <p:attrNameLst>
                                          <p:attrName>style.visibility</p:attrName>
                                        </p:attrNameLst>
                                      </p:cBhvr>
                                      <p:to>
                                        <p:strVal val="visible"/>
                                      </p:to>
                                    </p:set>
                                    <p:animEffect transition="in" filter="fade">
                                      <p:cBhvr>
                                        <p:cTn id="16" dur="500"/>
                                        <p:tgtEl>
                                          <p:spTgt spid="2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par>
                                <p:cTn id="25" presetID="10" presetClass="entr" presetSubtype="0" fill="hold" nodeType="with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fade">
                                      <p:cBhvr>
                                        <p:cTn id="2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剪去同侧角的矩形 18"/>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文本框 13"/>
          <p:cNvSpPr txBox="1"/>
          <p:nvPr/>
        </p:nvSpPr>
        <p:spPr>
          <a:xfrm>
            <a:off x="800100" y="2097088"/>
            <a:ext cx="5287963" cy="179959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600" dirty="0">
                <a:solidFill>
                  <a:srgbClr val="404040"/>
                </a:solidFill>
                <a:latin typeface="微软雅黑" panose="020B0503020204020204" pitchFamily="34" charset="-122"/>
                <a:ea typeface="微软雅黑" panose="020B0503020204020204" pitchFamily="34" charset="-122"/>
              </a:rPr>
              <a:t>User management</a:t>
            </a:r>
            <a:endParaRPr lang="zh-CN" altLang="zh-CN" sz="16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You can see the customer's name and phone number in the lock user list. Click on the customer you need, then it will display the door lock information and room number.</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600" dirty="0">
              <a:solidFill>
                <a:srgbClr val="404040"/>
              </a:solidFill>
              <a:latin typeface="微软雅黑" panose="020B0503020204020204" pitchFamily="34" charset="-122"/>
              <a:ea typeface="微软雅黑" panose="020B0503020204020204" pitchFamily="34" charset="-122"/>
            </a:endParaRPr>
          </a:p>
        </p:txBody>
      </p:sp>
      <p:sp>
        <p:nvSpPr>
          <p:cNvPr id="16389"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6390" name="文本框 12"/>
          <p:cNvSpPr txBox="1"/>
          <p:nvPr/>
        </p:nvSpPr>
        <p:spPr>
          <a:xfrm>
            <a:off x="311150" y="322263"/>
            <a:ext cx="437324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functions-lock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16391" name="图片 2"/>
          <p:cNvPicPr>
            <a:picLocks noChangeAspect="1"/>
          </p:cNvPicPr>
          <p:nvPr/>
        </p:nvPicPr>
        <p:blipFill>
          <a:blip r:embed="rId1"/>
          <a:stretch>
            <a:fillRect/>
          </a:stretch>
        </p:blipFill>
        <p:spPr>
          <a:xfrm>
            <a:off x="6181725" y="1563688"/>
            <a:ext cx="2389188" cy="4248150"/>
          </a:xfrm>
          <a:prstGeom prst="rect">
            <a:avLst/>
          </a:prstGeom>
          <a:noFill/>
          <a:ln w="9525" cap="flat" cmpd="sng">
            <a:solidFill>
              <a:srgbClr val="404040"/>
            </a:solidFill>
            <a:prstDash val="solid"/>
            <a:miter/>
            <a:headEnd type="none" w="med" len="med"/>
            <a:tailEnd type="none" w="med" len="med"/>
          </a:ln>
        </p:spPr>
      </p:pic>
      <p:pic>
        <p:nvPicPr>
          <p:cNvPr id="16392" name="图片 3"/>
          <p:cNvPicPr>
            <a:picLocks noChangeAspect="1"/>
          </p:cNvPicPr>
          <p:nvPr/>
        </p:nvPicPr>
        <p:blipFill>
          <a:blip r:embed="rId2"/>
          <a:stretch>
            <a:fillRect/>
          </a:stretch>
        </p:blipFill>
        <p:spPr>
          <a:xfrm>
            <a:off x="8823325" y="1563688"/>
            <a:ext cx="2389188" cy="424815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剪去同侧角的矩形 18"/>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7412"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3"/>
          <p:cNvSpPr txBox="1"/>
          <p:nvPr/>
        </p:nvSpPr>
        <p:spPr>
          <a:xfrm>
            <a:off x="793750" y="2620963"/>
            <a:ext cx="4592638" cy="360838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Kejixia App supports multiple types of lock, including door locks, padlocks, safe locks, smart lock cylinders, parking locks, and bicycle locks. When adding a device, you must firstly select the lock type. The lock needs to be added to the app after entering the setting mode. A lock that has not been added will enter the setting mode as long as the lock keyboard is touched. The lock that has been added needs to be deleted on the App first.</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3" name="文本框 13"/>
          <p:cNvSpPr txBox="1"/>
          <p:nvPr/>
        </p:nvSpPr>
        <p:spPr>
          <a:xfrm>
            <a:off x="793750" y="1563688"/>
            <a:ext cx="5287963"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2.1 Lock supporting</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17415" name="文本框 12"/>
          <p:cNvSpPr txBox="1"/>
          <p:nvPr/>
        </p:nvSpPr>
        <p:spPr>
          <a:xfrm>
            <a:off x="311150" y="322263"/>
            <a:ext cx="437324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functions-lock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17416" name="图片 2"/>
          <p:cNvPicPr>
            <a:picLocks noChangeAspect="1"/>
          </p:cNvPicPr>
          <p:nvPr/>
        </p:nvPicPr>
        <p:blipFill>
          <a:blip r:embed="rId1"/>
          <a:stretch>
            <a:fillRect/>
          </a:stretch>
        </p:blipFill>
        <p:spPr>
          <a:xfrm>
            <a:off x="8856663" y="1563688"/>
            <a:ext cx="2525712" cy="4489450"/>
          </a:xfrm>
          <a:prstGeom prst="rect">
            <a:avLst/>
          </a:prstGeom>
          <a:noFill/>
          <a:ln w="9525" cap="flat" cmpd="sng">
            <a:solidFill>
              <a:srgbClr val="404040"/>
            </a:solidFill>
            <a:prstDash val="solid"/>
            <a:miter/>
            <a:headEnd type="none" w="med" len="med"/>
            <a:tailEnd type="none" w="med" len="med"/>
          </a:ln>
        </p:spPr>
      </p:pic>
      <p:pic>
        <p:nvPicPr>
          <p:cNvPr id="17417" name="图片 4"/>
          <p:cNvPicPr>
            <a:picLocks noChangeAspect="1"/>
          </p:cNvPicPr>
          <p:nvPr/>
        </p:nvPicPr>
        <p:blipFill>
          <a:blip r:embed="rId2"/>
          <a:stretch>
            <a:fillRect/>
          </a:stretch>
        </p:blipFill>
        <p:spPr>
          <a:xfrm>
            <a:off x="6081713" y="1563688"/>
            <a:ext cx="2525712" cy="4489450"/>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2.2 Lock adding</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13" name="矩形 12"/>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8436" name="文本框 13"/>
          <p:cNvSpPr txBox="1"/>
          <p:nvPr/>
        </p:nvSpPr>
        <p:spPr>
          <a:xfrm>
            <a:off x="311150" y="322263"/>
            <a:ext cx="4480714"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functions-lock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21" name="剪去同侧角的矩形 20"/>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13"/>
          <p:cNvSpPr txBox="1"/>
          <p:nvPr/>
        </p:nvSpPr>
        <p:spPr>
          <a:xfrm>
            <a:off x="604838" y="2611438"/>
            <a:ext cx="5287962" cy="170688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initialization data of the lock needs to be uploaded to the network. The data needs to be uploaded when the network is available to complete the entire whole adding process.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8439"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18440" name="图片 1"/>
          <p:cNvPicPr>
            <a:picLocks noChangeAspect="1"/>
          </p:cNvPicPr>
          <p:nvPr/>
        </p:nvPicPr>
        <p:blipFill>
          <a:blip r:embed="rId1"/>
          <a:stretch>
            <a:fillRect/>
          </a:stretch>
        </p:blipFill>
        <p:spPr>
          <a:xfrm>
            <a:off x="8990013" y="1162050"/>
            <a:ext cx="2578100" cy="4581525"/>
          </a:xfrm>
          <a:prstGeom prst="rect">
            <a:avLst/>
          </a:prstGeom>
          <a:noFill/>
          <a:ln w="9525" cap="flat" cmpd="sng">
            <a:solidFill>
              <a:srgbClr val="404040"/>
            </a:solidFill>
            <a:prstDash val="solid"/>
            <a:miter/>
            <a:headEnd type="none" w="med" len="med"/>
            <a:tailEnd type="none" w="med" len="med"/>
          </a:ln>
        </p:spPr>
      </p:pic>
      <p:pic>
        <p:nvPicPr>
          <p:cNvPr id="18441" name="图片 2"/>
          <p:cNvPicPr>
            <a:picLocks noChangeAspect="1"/>
          </p:cNvPicPr>
          <p:nvPr/>
        </p:nvPicPr>
        <p:blipFill>
          <a:blip r:embed="rId2"/>
          <a:stretch>
            <a:fillRect/>
          </a:stretch>
        </p:blipFill>
        <p:spPr>
          <a:xfrm>
            <a:off x="6238875" y="1162050"/>
            <a:ext cx="2578100" cy="4581525"/>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3"/>
          <p:cNvSpPr txBox="1"/>
          <p:nvPr/>
        </p:nvSpPr>
        <p:spPr>
          <a:xfrm>
            <a:off x="9477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2.3 Lock upgrade</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14" name="矩形 13"/>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剪去同侧角的矩形 18"/>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13"/>
          <p:cNvSpPr txBox="1"/>
          <p:nvPr/>
        </p:nvSpPr>
        <p:spPr>
          <a:xfrm>
            <a:off x="947738" y="2620963"/>
            <a:ext cx="4962525" cy="203009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User can upgrade the lock firmware on the TT lock APP. The upgrade needs to be done via Bluetooth next to the lock. When the upgrade is successful, the original key, password, IC card, and fingerprint can continue to be used.</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9462"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9463" name="文本框 13"/>
          <p:cNvSpPr txBox="1"/>
          <p:nvPr/>
        </p:nvSpPr>
        <p:spPr>
          <a:xfrm>
            <a:off x="311150" y="322263"/>
            <a:ext cx="4480714"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functions-lock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19464" name="图片 1"/>
          <p:cNvPicPr>
            <a:picLocks noChangeAspect="1"/>
          </p:cNvPicPr>
          <p:nvPr/>
        </p:nvPicPr>
        <p:blipFill>
          <a:blip r:embed="rId1"/>
          <a:stretch>
            <a:fillRect/>
          </a:stretch>
        </p:blipFill>
        <p:spPr>
          <a:xfrm>
            <a:off x="7650163" y="1243013"/>
            <a:ext cx="2852737" cy="5070475"/>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604838" y="1563688"/>
            <a:ext cx="5238750" cy="1753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l" eaLnBrk="1" hangingPunct="1">
              <a:lnSpc>
                <a:spcPct val="150000"/>
              </a:lnSpc>
              <a:spcBef>
                <a:spcPct val="0"/>
              </a:spcBef>
              <a:buNone/>
            </a:pPr>
            <a:r>
              <a:rPr lang="en-US" altLang="zh-CN" sz="2400" b="1" dirty="0">
                <a:solidFill>
                  <a:srgbClr val="00C9FF"/>
                </a:solidFill>
                <a:latin typeface="微软雅黑" panose="020B0503020204020204" pitchFamily="34" charset="-122"/>
                <a:ea typeface="微软雅黑" panose="020B0503020204020204" pitchFamily="34" charset="-122"/>
              </a:rPr>
              <a:t>2.4 Error diagnosis and time    calibration</a:t>
            </a:r>
            <a:endParaRPr lang="zh-CN" altLang="zh-CN" sz="2400" b="1" dirty="0">
              <a:solidFill>
                <a:srgbClr val="00C9FF"/>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zh-CN" sz="2400" b="1" dirty="0">
              <a:solidFill>
                <a:srgbClr val="00C9FF"/>
              </a:solidFill>
              <a:latin typeface="微软雅黑" panose="020B0503020204020204" pitchFamily="34" charset="-122"/>
              <a:ea typeface="微软雅黑" panose="020B0503020204020204" pitchFamily="34" charset="-122"/>
            </a:endParaRPr>
          </a:p>
        </p:txBody>
      </p:sp>
      <p:sp>
        <p:nvSpPr>
          <p:cNvPr id="15" name="矩形 1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9" name="剪去同侧角的矩形 18"/>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8"/>
          <p:cNvSpPr txBox="1"/>
          <p:nvPr/>
        </p:nvSpPr>
        <p:spPr>
          <a:xfrm>
            <a:off x="604838" y="3063875"/>
            <a:ext cx="5033962" cy="23161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Error diagnosis aims to help analyse the system problems. It needs to be done via Bluetooth beside the lock.</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If there is a gateway, the clock will be calibrated firstly through the gateway. If there is no gateway, it needs to be calibrated by the mobile phone Bluetooth.</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20486"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0487" name="文本框 13"/>
          <p:cNvSpPr txBox="1"/>
          <p:nvPr/>
        </p:nvSpPr>
        <p:spPr>
          <a:xfrm>
            <a:off x="311150" y="322263"/>
            <a:ext cx="4480714"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functions-lock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20488" name="图片 1"/>
          <p:cNvPicPr>
            <a:picLocks noChangeAspect="1"/>
          </p:cNvPicPr>
          <p:nvPr/>
        </p:nvPicPr>
        <p:blipFill>
          <a:blip r:embed="rId1"/>
          <a:stretch>
            <a:fillRect/>
          </a:stretch>
        </p:blipFill>
        <p:spPr>
          <a:xfrm>
            <a:off x="6430963" y="1563688"/>
            <a:ext cx="2524125" cy="4489450"/>
          </a:xfrm>
          <a:prstGeom prst="rect">
            <a:avLst/>
          </a:prstGeom>
          <a:noFill/>
          <a:ln w="9525" cap="flat" cmpd="sng">
            <a:solidFill>
              <a:srgbClr val="404040"/>
            </a:solidFill>
            <a:prstDash val="solid"/>
            <a:miter/>
            <a:headEnd type="none" w="med" len="med"/>
            <a:tailEnd type="none" w="med" len="med"/>
          </a:ln>
        </p:spPr>
      </p:pic>
      <p:pic>
        <p:nvPicPr>
          <p:cNvPr id="20489" name="图片 2"/>
          <p:cNvPicPr>
            <a:picLocks noChangeAspect="1"/>
          </p:cNvPicPr>
          <p:nvPr/>
        </p:nvPicPr>
        <p:blipFill>
          <a:blip r:embed="rId2"/>
          <a:stretch>
            <a:fillRect/>
          </a:stretch>
        </p:blipFill>
        <p:spPr>
          <a:xfrm>
            <a:off x="9117013" y="1563688"/>
            <a:ext cx="2524125" cy="4489450"/>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584200" y="2146300"/>
            <a:ext cx="5287963"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3. Ekey management</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8" name="矩形 7"/>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1508" name="文本框 8"/>
          <p:cNvSpPr txBox="1"/>
          <p:nvPr/>
        </p:nvSpPr>
        <p:spPr>
          <a:xfrm>
            <a:off x="311150" y="322263"/>
            <a:ext cx="4535216"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functions-ekey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10" name="剪去同侧角的矩形 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1510"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文本框 11"/>
          <p:cNvSpPr txBox="1"/>
          <p:nvPr/>
        </p:nvSpPr>
        <p:spPr>
          <a:xfrm>
            <a:off x="584200" y="3205163"/>
            <a:ext cx="5287963" cy="1384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After the administrator successfully adds the lock, he owns the highest administrative rights to the lock. He can send keys to others. Meanwhile he can increase the key management that is about to expire.</a:t>
            </a: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21512" name="图片 3"/>
          <p:cNvPicPr>
            <a:picLocks noChangeAspect="1"/>
          </p:cNvPicPr>
          <p:nvPr/>
        </p:nvPicPr>
        <p:blipFill>
          <a:blip r:embed="rId1"/>
          <a:stretch>
            <a:fillRect/>
          </a:stretch>
        </p:blipFill>
        <p:spPr>
          <a:xfrm>
            <a:off x="6122988" y="1562100"/>
            <a:ext cx="2532062" cy="4498975"/>
          </a:xfrm>
          <a:prstGeom prst="rect">
            <a:avLst/>
          </a:prstGeom>
          <a:noFill/>
          <a:ln w="9525" cap="flat" cmpd="sng">
            <a:solidFill>
              <a:srgbClr val="404040"/>
            </a:solidFill>
            <a:prstDash val="solid"/>
            <a:miter/>
            <a:headEnd type="none" w="med" len="med"/>
            <a:tailEnd type="none" w="med" len="med"/>
          </a:ln>
        </p:spPr>
      </p:pic>
      <p:pic>
        <p:nvPicPr>
          <p:cNvPr id="21513" name="图片 5"/>
          <p:cNvPicPr>
            <a:picLocks noChangeAspect="1"/>
          </p:cNvPicPr>
          <p:nvPr/>
        </p:nvPicPr>
        <p:blipFill>
          <a:blip r:embed="rId2"/>
          <a:stretch>
            <a:fillRect/>
          </a:stretch>
        </p:blipFill>
        <p:spPr>
          <a:xfrm>
            <a:off x="8882063" y="1562100"/>
            <a:ext cx="2532062" cy="4498975"/>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2531" name="文本框 8"/>
          <p:cNvSpPr txBox="1"/>
          <p:nvPr/>
        </p:nvSpPr>
        <p:spPr>
          <a:xfrm>
            <a:off x="311150" y="322263"/>
            <a:ext cx="4424680"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functions-ekey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10" name="剪去同侧角的矩形 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2533"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文本框 11"/>
          <p:cNvSpPr txBox="1"/>
          <p:nvPr/>
        </p:nvSpPr>
        <p:spPr>
          <a:xfrm>
            <a:off x="1260475" y="2153603"/>
            <a:ext cx="5287963" cy="299974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        Click the type of lock it will show the time-limited ekey, one-time ekey and permanent ekey. </a:t>
            </a:r>
            <a:endParaRPr lang="en-US" altLang="zh-CN" sz="1400" dirty="0">
              <a:solidFill>
                <a:srgbClr val="404040"/>
              </a:solidFill>
              <a:latin typeface="微软雅黑" panose="020B0503020204020204" pitchFamily="34" charset="-122"/>
              <a:ea typeface="微软雅黑" panose="020B0503020204020204" pitchFamily="34" charset="-122"/>
            </a:endParaRPr>
          </a:p>
          <a:p>
            <a:pPr marL="0" lvl="0" indent="0">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         Time-limited ekey: The ekey is valid for the specified time.</a:t>
            </a:r>
            <a:endParaRPr lang="en-US" altLang="zh-CN" sz="1400" dirty="0">
              <a:solidFill>
                <a:srgbClr val="404040"/>
              </a:solidFill>
              <a:latin typeface="微软雅黑" panose="020B0503020204020204" pitchFamily="34" charset="-122"/>
              <a:ea typeface="微软雅黑" panose="020B0503020204020204" pitchFamily="34" charset="-122"/>
            </a:endParaRPr>
          </a:p>
          <a:p>
            <a:pPr marL="0" lvl="0" indent="0">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         Permanent ekey: The ekey can be used permanently.</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0">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One-time ekey: the ekey will be automatically deleted once it has been used. </a:t>
            </a: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22535" name="图片 1"/>
          <p:cNvPicPr>
            <a:picLocks noChangeAspect="1"/>
          </p:cNvPicPr>
          <p:nvPr/>
        </p:nvPicPr>
        <p:blipFill>
          <a:blip r:embed="rId1"/>
          <a:stretch>
            <a:fillRect/>
          </a:stretch>
        </p:blipFill>
        <p:spPr>
          <a:xfrm>
            <a:off x="7831138" y="1528763"/>
            <a:ext cx="2613025" cy="464820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1"/>
          <p:cNvSpPr txBox="1"/>
          <p:nvPr/>
        </p:nvSpPr>
        <p:spPr>
          <a:xfrm>
            <a:off x="516255" y="2317750"/>
            <a:ext cx="3857625" cy="3508375"/>
          </a:xfrm>
          <a:prstGeom prst="rect">
            <a:avLst/>
          </a:prstGeom>
          <a:noFill/>
          <a:ln w="9525">
            <a:noFill/>
          </a:ln>
        </p:spPr>
        <p:txBody>
          <a:bodyPr>
            <a:spAutoFit/>
          </a:bodyPr>
          <a:lstStyle/>
          <a:p>
            <a:pPr marR="0" defTabSz="914400" eaLnBrk="1" hangingPunct="1">
              <a:lnSpc>
                <a:spcPct val="200000"/>
              </a:lnSpc>
              <a:buClrTx/>
              <a:buSzTx/>
              <a:buFont typeface="Arial" panose="020B0604020202020204" pitchFamily="34" charset="0"/>
              <a:buNone/>
              <a:defRPr/>
            </a:pPr>
            <a:endParaRPr kumimoji="0" lang="en-US" altLang="zh-CN" sz="1200"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rPr>
              <a:t>1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registration and login</a:t>
            </a:r>
            <a:endPar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rPr>
              <a:t>    1.1</a:t>
            </a:r>
            <a:r>
              <a:rPr kumimoji="0" lang="en-US" altLang="zh-CN" sz="1200" b="1" kern="1200" cap="none" spc="0" normalizeH="0" baseline="0" noProof="0" dirty="0">
                <a:latin typeface="Calibri" panose="020F0502020204030204" pitchFamily="34" charset="0"/>
                <a:ea typeface="宋体" panose="02010600030101010101" pitchFamily="2" charset="-122"/>
                <a:cs typeface="+mn-cs"/>
              </a:rPr>
              <a:t>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security question settings</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1.2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login authentication</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1.3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ways of identifying</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1.4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login successful </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rPr>
              <a:t>2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key management</a:t>
            </a:r>
            <a:endPar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2.1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lock supporting</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2.2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lock adding</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2.3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lock upgrading</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2.4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error diagnosis and </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          time calibration</a:t>
            </a:r>
            <a:endParaRPr kumimoji="0" lang="zh-CN" altLang="en-US"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5" name="文本框 4"/>
          <p:cNvSpPr txBox="1"/>
          <p:nvPr/>
        </p:nvSpPr>
        <p:spPr>
          <a:xfrm>
            <a:off x="6251575" y="1870075"/>
            <a:ext cx="2884170" cy="3415030"/>
          </a:xfrm>
          <a:prstGeom prst="rect">
            <a:avLst/>
          </a:prstGeom>
          <a:noFill/>
          <a:ln w="9525">
            <a:noFill/>
          </a:ln>
        </p:spPr>
        <p:txBody>
          <a:bodyPr wrap="square">
            <a:spAutoFit/>
          </a:bodyPr>
          <a:lstStyle/>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5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card management </a:t>
            </a:r>
            <a:endPar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6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fingerprint management </a:t>
            </a:r>
            <a:endPar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7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Bluetooth unlock</a:t>
            </a:r>
            <a:endPar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rPr>
              <a:t>8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attendance management</a:t>
            </a: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    </a:t>
            </a:r>
            <a:endPar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8.1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attendance management</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8.2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staff management</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8.3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attendance statistics</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8.4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attendance check</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8.5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property settings</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8.6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time settings</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8.7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workday settings</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8.8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holiday settings</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6" name="文本框 5"/>
          <p:cNvSpPr txBox="1"/>
          <p:nvPr/>
        </p:nvSpPr>
        <p:spPr>
          <a:xfrm>
            <a:off x="9213850" y="1870075"/>
            <a:ext cx="2978150" cy="2306955"/>
          </a:xfrm>
          <a:prstGeom prst="rect">
            <a:avLst/>
          </a:prstGeom>
          <a:noFill/>
          <a:ln w="9525">
            <a:noFill/>
          </a:ln>
        </p:spPr>
        <p:txBody>
          <a:bodyPr>
            <a:spAutoFit/>
          </a:bodyPr>
          <a:lstStyle/>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9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system setting</a:t>
            </a: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   </a:t>
            </a:r>
            <a:endPar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9.1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key groups management</a:t>
            </a: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9.2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transfer admin rights</a:t>
            </a: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9.3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AI customer service</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9.4 </a:t>
            </a:r>
            <a:r>
              <a:rPr kumimoji="0" lang="en-US" altLang="zh-CN" sz="1200" kern="1200" cap="none" spc="0" normalizeH="0" baseline="0" noProof="0" dirty="0">
                <a:solidFill>
                  <a:schemeClr val="tx1">
                    <a:lumMod val="50000"/>
                    <a:lumOff val="50000"/>
                  </a:schemeClr>
                </a:solidFill>
                <a:latin typeface="微软雅黑" panose="020B0503020204020204" pitchFamily="34" charset="-122"/>
                <a:ea typeface="微软雅黑" panose="020B0503020204020204" pitchFamily="34" charset="-122"/>
                <a:cs typeface="+mn-cs"/>
              </a:rPr>
              <a:t>about the APP</a:t>
            </a:r>
            <a:endParaRPr kumimoji="0" lang="en-US" altLang="zh-CN" sz="1200"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rPr>
              <a:t>10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gateway management</a:t>
            </a: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    </a:t>
            </a:r>
            <a:endPar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10.1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gateway adding</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10.2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manual </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endParaRPr>
          </a:p>
        </p:txBody>
      </p:sp>
      <p:sp>
        <p:nvSpPr>
          <p:cNvPr id="5125" name="文本框 8"/>
          <p:cNvSpPr txBox="1"/>
          <p:nvPr/>
        </p:nvSpPr>
        <p:spPr>
          <a:xfrm>
            <a:off x="537210" y="887413"/>
            <a:ext cx="3119438" cy="181483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200000"/>
              </a:lnSpc>
              <a:spcBef>
                <a:spcPct val="0"/>
              </a:spcBef>
              <a:buNone/>
            </a:pPr>
            <a:r>
              <a:rPr lang="en-US" altLang="zh-CN" sz="1800" b="1" dirty="0">
                <a:solidFill>
                  <a:srgbClr val="00C9FF"/>
                </a:solidFill>
                <a:latin typeface="微软雅黑" panose="020B0503020204020204" pitchFamily="34" charset="-122"/>
                <a:ea typeface="微软雅黑" panose="020B0503020204020204" pitchFamily="34" charset="-122"/>
                <a:sym typeface="宋体" panose="02010600030101010101" pitchFamily="2" charset="-122"/>
              </a:rPr>
              <a:t>（Ⅰ）</a:t>
            </a:r>
            <a:r>
              <a:rPr lang="en-US" altLang="zh-CN" sz="2000" b="1" dirty="0">
                <a:solidFill>
                  <a:srgbClr val="00C9FF"/>
                </a:solidFill>
              </a:rPr>
              <a:t>Introduction</a:t>
            </a:r>
            <a:endParaRPr lang="en-US" altLang="zh-CN" sz="1800" b="1" dirty="0">
              <a:solidFill>
                <a:srgbClr val="00C9FF"/>
              </a:solidFill>
            </a:endParaRPr>
          </a:p>
          <a:p>
            <a:pPr marL="0" lvl="0" indent="0" eaLnBrk="1" hangingPunct="1">
              <a:lnSpc>
                <a:spcPct val="200000"/>
              </a:lnSpc>
              <a:spcBef>
                <a:spcPct val="0"/>
              </a:spcBef>
              <a:buNone/>
            </a:pPr>
            <a:r>
              <a:rPr lang="en-US" altLang="zh-CN" sz="1800" b="1" dirty="0">
                <a:solidFill>
                  <a:srgbClr val="00C9FF"/>
                </a:solidFill>
                <a:latin typeface="微软雅黑" panose="020B0503020204020204" pitchFamily="34" charset="-122"/>
                <a:ea typeface="微软雅黑" panose="020B0503020204020204" pitchFamily="34" charset="-122"/>
                <a:sym typeface="宋体" panose="02010600030101010101" pitchFamily="2" charset="-122"/>
              </a:rPr>
              <a:t>（Ⅱ）S</a:t>
            </a:r>
            <a:r>
              <a:rPr lang="en-US" altLang="zh-CN" sz="1600" b="1" dirty="0">
                <a:solidFill>
                  <a:srgbClr val="00C9FF"/>
                </a:solidFill>
                <a:latin typeface="微软雅黑" panose="020B0503020204020204" pitchFamily="34" charset="-122"/>
                <a:ea typeface="微软雅黑" panose="020B0503020204020204" pitchFamily="34" charset="-122"/>
              </a:rPr>
              <a:t>oftware installation</a:t>
            </a:r>
            <a:endParaRPr lang="en-US" altLang="zh-CN" sz="1600" b="1" dirty="0">
              <a:solidFill>
                <a:srgbClr val="00C9FF"/>
              </a:solidFill>
              <a:latin typeface="微软雅黑" panose="020B0503020204020204" pitchFamily="34" charset="-122"/>
              <a:ea typeface="微软雅黑" panose="020B0503020204020204" pitchFamily="34" charset="-122"/>
            </a:endParaRPr>
          </a:p>
          <a:p>
            <a:pPr marL="0" lvl="0" indent="0" eaLnBrk="1" hangingPunct="1">
              <a:lnSpc>
                <a:spcPct val="200000"/>
              </a:lnSpc>
              <a:spcBef>
                <a:spcPct val="0"/>
              </a:spcBef>
              <a:buNone/>
            </a:pPr>
            <a:r>
              <a:rPr lang="en-US" altLang="zh-CN" sz="1800" b="1" dirty="0">
                <a:solidFill>
                  <a:srgbClr val="00C9FF"/>
                </a:solidFill>
                <a:latin typeface="微软雅黑" panose="020B0503020204020204" pitchFamily="34" charset="-122"/>
                <a:ea typeface="微软雅黑" panose="020B0503020204020204" pitchFamily="34" charset="-122"/>
                <a:sym typeface="宋体" panose="02010600030101010101" pitchFamily="2" charset="-122"/>
              </a:rPr>
              <a:t>（Ⅲ）M</a:t>
            </a:r>
            <a:r>
              <a:rPr lang="en-US" altLang="zh-CN" sz="1600" b="1" dirty="0">
                <a:solidFill>
                  <a:srgbClr val="00C9FF"/>
                </a:solidFill>
                <a:latin typeface="微软雅黑" panose="020B0503020204020204" pitchFamily="34" charset="-122"/>
                <a:ea typeface="微软雅黑" panose="020B0503020204020204" pitchFamily="34" charset="-122"/>
              </a:rPr>
              <a:t>ain functions</a:t>
            </a:r>
            <a:endParaRPr lang="en-US" altLang="zh-CN" sz="1600" b="1" dirty="0">
              <a:solidFill>
                <a:srgbClr val="00C9FF"/>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文本框 9"/>
          <p:cNvSpPr txBox="1"/>
          <p:nvPr/>
        </p:nvSpPr>
        <p:spPr>
          <a:xfrm>
            <a:off x="9861550" y="466725"/>
            <a:ext cx="2205038" cy="829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4800" b="1" dirty="0">
                <a:solidFill>
                  <a:srgbClr val="00C9FF"/>
                </a:solidFill>
              </a:rPr>
              <a:t>Content</a:t>
            </a:r>
            <a:endParaRPr lang="zh-CN" altLang="en-US" sz="4800" b="1" dirty="0">
              <a:solidFill>
                <a:srgbClr val="00C9FF"/>
              </a:solidFill>
              <a:latin typeface="微软雅黑" panose="020B0503020204020204" pitchFamily="34" charset="-122"/>
              <a:ea typeface="微软雅黑" panose="020B0503020204020204" pitchFamily="34" charset="-122"/>
            </a:endParaRPr>
          </a:p>
        </p:txBody>
      </p:sp>
      <p:cxnSp>
        <p:nvCxnSpPr>
          <p:cNvPr id="11" name="Straight Connector 84"/>
          <p:cNvCxnSpPr/>
          <p:nvPr/>
        </p:nvCxnSpPr>
        <p:spPr>
          <a:xfrm flipH="1" flipV="1">
            <a:off x="9415463" y="1385888"/>
            <a:ext cx="2651125" cy="7938"/>
          </a:xfrm>
          <a:prstGeom prst="line">
            <a:avLst/>
          </a:prstGeom>
          <a:ln>
            <a:solidFill>
              <a:schemeClr val="bg1">
                <a:lumMod val="50000"/>
              </a:schemeClr>
            </a:solidFill>
          </a:ln>
        </p:spPr>
        <p:style>
          <a:lnRef idx="2">
            <a:schemeClr val="dk1"/>
          </a:lnRef>
          <a:fillRef idx="0">
            <a:schemeClr val="dk1"/>
          </a:fillRef>
          <a:effectRef idx="1">
            <a:schemeClr val="dk1"/>
          </a:effectRef>
          <a:fontRef idx="minor">
            <a:schemeClr val="tx1"/>
          </a:fontRef>
        </p:style>
      </p:cxnSp>
      <p:sp>
        <p:nvSpPr>
          <p:cNvPr id="3" name="矩形 2"/>
          <p:cNvSpPr/>
          <p:nvPr/>
        </p:nvSpPr>
        <p:spPr>
          <a:xfrm rot="10800000">
            <a:off x="-7937" y="322263"/>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129" name="文本框 20"/>
          <p:cNvSpPr txBox="1"/>
          <p:nvPr/>
        </p:nvSpPr>
        <p:spPr>
          <a:xfrm>
            <a:off x="230188" y="334963"/>
            <a:ext cx="1400175" cy="30797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1400" b="1" dirty="0">
                <a:solidFill>
                  <a:schemeClr val="bg1"/>
                </a:solidFill>
              </a:rPr>
              <a:t>TT Lock</a:t>
            </a:r>
            <a:r>
              <a:rPr lang="en-US" altLang="zh-CN" sz="1400" dirty="0">
                <a:solidFill>
                  <a:schemeClr val="bg1"/>
                </a:solidFill>
              </a:rPr>
              <a:t> </a:t>
            </a:r>
            <a:r>
              <a:rPr lang="en-US" altLang="zh-CN" sz="1400" b="1" dirty="0">
                <a:solidFill>
                  <a:schemeClr val="bg1"/>
                </a:solidFill>
              </a:rPr>
              <a:t>function</a:t>
            </a:r>
            <a:endParaRPr lang="zh-CN" altLang="en-US" sz="14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3" name="文本框 12"/>
          <p:cNvSpPr txBox="1"/>
          <p:nvPr/>
        </p:nvSpPr>
        <p:spPr>
          <a:xfrm>
            <a:off x="3395663" y="1870075"/>
            <a:ext cx="2979738" cy="3937000"/>
          </a:xfrm>
          <a:prstGeom prst="rect">
            <a:avLst/>
          </a:prstGeom>
          <a:noFill/>
          <a:ln w="9525">
            <a:noFill/>
          </a:ln>
        </p:spPr>
        <p:txBody>
          <a:bodyPr>
            <a:spAutoFit/>
          </a:bodyPr>
          <a:lstStyle/>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3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key management</a:t>
            </a: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 </a:t>
            </a:r>
            <a:endParaRPr kumimoji="0" lang="en-US" altLang="zh-CN" sz="1200"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3.1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one-time passcode</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3.2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key management</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3.3 </a:t>
            </a:r>
            <a:r>
              <a:rPr kumimoji="0" lang="en-US" altLang="zh-CN" sz="1200" kern="1200" cap="none" spc="0" normalizeH="0" baseline="0" noProof="0" dirty="0">
                <a:solidFill>
                  <a:srgbClr val="00B050"/>
                </a:solidFill>
                <a:latin typeface="微软雅黑" panose="020B0503020204020204" pitchFamily="34" charset="-122"/>
                <a:ea typeface="微软雅黑" panose="020B0503020204020204" pitchFamily="34" charset="-122"/>
                <a:cs typeface="+mn-cs"/>
              </a:rPr>
              <a:t>deadline warning</a:t>
            </a:r>
            <a:endParaRPr kumimoji="0" lang="en-US" altLang="zh-CN" sz="1200" kern="1200" cap="none" spc="0" normalizeH="0" baseline="0" noProof="1">
              <a:solidFill>
                <a:srgbClr val="00B050"/>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3.4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search lock record </a:t>
            </a:r>
            <a:endParaRPr kumimoji="0" lang="en-US" altLang="zh-CN" sz="1200" b="1"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L="171450" marR="0" indent="-171450" defTabSz="914400" eaLnBrk="1" hangingPunct="1">
              <a:lnSpc>
                <a:spcPct val="150000"/>
              </a:lnSpc>
              <a:buClrTx/>
              <a:buSzTx/>
              <a:buFont typeface="Arial" panose="020B0604020202020204" pitchFamily="34" charset="0"/>
              <a:buChar char="•"/>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rPr>
              <a:t>4 </a:t>
            </a:r>
            <a:r>
              <a:rPr kumimoji="0" lang="en-US" altLang="zh-CN" sz="12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passcode management</a:t>
            </a: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    </a:t>
            </a:r>
            <a:endPar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   </a:t>
            </a: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4.1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permanent passcode</a:t>
            </a: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zh-CN" altLang="en-US"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a:t>
            </a: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4.2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time-limited passcode</a:t>
            </a: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4.3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one-time passcode</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4.4 </a:t>
            </a:r>
            <a:r>
              <a:rPr kumimoji="0" lang="en-US" altLang="zh-CN" sz="1200" kern="1200" cap="none" spc="0" normalizeH="0" baseline="0" noProof="0" dirty="0">
                <a:solidFill>
                  <a:srgbClr val="00B050"/>
                </a:solidFill>
                <a:latin typeface="微软雅黑" panose="020B0503020204020204" pitchFamily="34" charset="-122"/>
                <a:ea typeface="微软雅黑" panose="020B0503020204020204" pitchFamily="34" charset="-122"/>
                <a:cs typeface="+mn-cs"/>
              </a:rPr>
              <a:t>clear code</a:t>
            </a:r>
            <a:endParaRPr kumimoji="0" lang="en-US" altLang="zh-CN" sz="1200" kern="1200" cap="none" spc="0" normalizeH="0" baseline="0" noProof="0" dirty="0">
              <a:solidFill>
                <a:srgbClr val="00B050"/>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4.5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cyclic passcode</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4.6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custom passcode</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4.7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passcode sharing</a:t>
            </a:r>
            <a:endPar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endParaRPr>
          </a:p>
          <a:p>
            <a:pPr marR="0" defTabSz="914400" eaLnBrk="1" hangingPunct="1">
              <a:lnSpc>
                <a:spcPct val="150000"/>
              </a:lnSpc>
              <a:buClrTx/>
              <a:buSzTx/>
              <a:buFont typeface="Arial" panose="020B0604020202020204" pitchFamily="34" charset="0"/>
              <a:buNone/>
              <a:defRPr/>
            </a:pPr>
            <a:r>
              <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sym typeface="+mn-ea"/>
              </a:rPr>
              <a:t>   4.8 </a:t>
            </a:r>
            <a:r>
              <a:rPr kumimoji="0" lang="en-US" altLang="zh-CN" sz="1200" kern="1200" cap="none" spc="0" normalizeH="0" baseline="0" noProof="0" dirty="0">
                <a:solidFill>
                  <a:schemeClr val="bg1">
                    <a:lumMod val="50000"/>
                  </a:schemeClr>
                </a:solidFill>
                <a:latin typeface="微软雅黑" panose="020B0503020204020204" pitchFamily="34" charset="-122"/>
                <a:ea typeface="微软雅黑" panose="020B0503020204020204" pitchFamily="34" charset="-122"/>
                <a:cs typeface="+mn-cs"/>
              </a:rPr>
              <a:t>passcode management</a:t>
            </a:r>
            <a:endParaRPr kumimoji="0" lang="en-US" altLang="zh-CN" sz="1200" kern="1200" cap="none" spc="0" normalizeH="0" baseline="0" noProof="1">
              <a:solidFill>
                <a:schemeClr val="bg1">
                  <a:lumMod val="50000"/>
                </a:schemeClr>
              </a:solidFill>
              <a:latin typeface="微软雅黑" panose="020B0503020204020204" pitchFamily="34" charset="-122"/>
              <a:ea typeface="微软雅黑" panose="020B0503020204020204" pitchFamily="34" charset="-122"/>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21" presetClass="entr" presetSubtype="1" fill="hold"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heel(1)">
                                      <p:cBhvr>
                                        <p:cTn id="20" dur="500"/>
                                        <p:tgtEl>
                                          <p:spTgt spid="11"/>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5" grpId="0"/>
      <p:bldP spid="6" grpId="0"/>
      <p:bldP spid="10"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96678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3.1 One-time passcode </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8" name="矩形 7"/>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3556" name="文本框 8"/>
          <p:cNvSpPr txBox="1"/>
          <p:nvPr/>
        </p:nvSpPr>
        <p:spPr>
          <a:xfrm>
            <a:off x="311150" y="322263"/>
            <a:ext cx="4535216"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zh-CN" sz="16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Main functions-ekey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10" name="剪去同侧角的矩形 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文本框 11"/>
          <p:cNvSpPr txBox="1"/>
          <p:nvPr/>
        </p:nvSpPr>
        <p:spPr>
          <a:xfrm>
            <a:off x="966788" y="2544763"/>
            <a:ext cx="5534025" cy="10239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ekey sent from the Room Master APP has the function of obtaining a one-time  passcode.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en-US" sz="1400" dirty="0">
              <a:solidFill>
                <a:srgbClr val="404040"/>
              </a:solidFill>
              <a:latin typeface="微软雅黑" panose="020B0503020204020204" pitchFamily="34" charset="-122"/>
              <a:ea typeface="微软雅黑" panose="020B0503020204020204" pitchFamily="34" charset="-122"/>
            </a:endParaRPr>
          </a:p>
        </p:txBody>
      </p:sp>
      <p:sp>
        <p:nvSpPr>
          <p:cNvPr id="23559"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3560" name="文本框 1"/>
          <p:cNvSpPr txBox="1"/>
          <p:nvPr/>
        </p:nvSpPr>
        <p:spPr>
          <a:xfrm>
            <a:off x="6711950" y="1185863"/>
            <a:ext cx="2762250" cy="3778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as shown</a:t>
            </a:r>
            <a:r>
              <a:rPr lang="zh-CN" altLang="zh-CN" sz="1400" dirty="0">
                <a:solidFill>
                  <a:srgbClr val="7F7F7F"/>
                </a:solidFill>
                <a:latin typeface="微软雅黑" panose="020B0503020204020204" pitchFamily="34" charset="-122"/>
                <a:ea typeface="微软雅黑" panose="020B0503020204020204" pitchFamily="34" charset="-122"/>
              </a:rPr>
              <a:t>：</a:t>
            </a:r>
            <a:endParaRPr lang="zh-CN" altLang="zh-CN" sz="1400" dirty="0">
              <a:solidFill>
                <a:srgbClr val="7F7F7F"/>
              </a:solidFill>
              <a:latin typeface="微软雅黑" panose="020B0503020204020204" pitchFamily="34" charset="-122"/>
              <a:ea typeface="微软雅黑" panose="020B0503020204020204" pitchFamily="34" charset="-122"/>
            </a:endParaRPr>
          </a:p>
        </p:txBody>
      </p:sp>
      <p:pic>
        <p:nvPicPr>
          <p:cNvPr id="23561" name="图片 1"/>
          <p:cNvPicPr>
            <a:picLocks noChangeAspect="1"/>
          </p:cNvPicPr>
          <p:nvPr/>
        </p:nvPicPr>
        <p:blipFill>
          <a:blip r:embed="rId1"/>
          <a:stretch>
            <a:fillRect/>
          </a:stretch>
        </p:blipFill>
        <p:spPr>
          <a:xfrm>
            <a:off x="7280275" y="1638300"/>
            <a:ext cx="2593975" cy="4613275"/>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61118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3.2 Ekey management</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8" name="矩形 7"/>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剪去同侧角的矩形 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4581" name="文本框 1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文本框 11"/>
          <p:cNvSpPr txBox="1"/>
          <p:nvPr/>
        </p:nvSpPr>
        <p:spPr>
          <a:xfrm>
            <a:off x="611188" y="2716213"/>
            <a:ext cx="4940300" cy="10239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manager can delete ekey, reset ekey, send and adjust the ekey, meanwhile he can search the lock record.</a:t>
            </a: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24583" name="文本框 8"/>
          <p:cNvSpPr txBox="1"/>
          <p:nvPr/>
        </p:nvSpPr>
        <p:spPr>
          <a:xfrm>
            <a:off x="311150" y="322263"/>
            <a:ext cx="4535216"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zh-CN" sz="16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Main functions-ekey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24584" name="图片 1"/>
          <p:cNvPicPr>
            <a:picLocks noChangeAspect="1"/>
          </p:cNvPicPr>
          <p:nvPr/>
        </p:nvPicPr>
        <p:blipFill>
          <a:blip r:embed="rId1"/>
          <a:stretch>
            <a:fillRect/>
          </a:stretch>
        </p:blipFill>
        <p:spPr>
          <a:xfrm>
            <a:off x="6170613" y="1563688"/>
            <a:ext cx="2525712" cy="4491037"/>
          </a:xfrm>
          <a:prstGeom prst="rect">
            <a:avLst/>
          </a:prstGeom>
          <a:noFill/>
          <a:ln w="9525" cap="flat" cmpd="sng">
            <a:solidFill>
              <a:srgbClr val="404040"/>
            </a:solidFill>
            <a:prstDash val="solid"/>
            <a:miter/>
            <a:headEnd type="none" w="med" len="med"/>
            <a:tailEnd type="none" w="med" len="med"/>
          </a:ln>
        </p:spPr>
      </p:pic>
      <p:pic>
        <p:nvPicPr>
          <p:cNvPr id="24585" name="图片 2"/>
          <p:cNvPicPr>
            <a:picLocks noChangeAspect="1"/>
          </p:cNvPicPr>
          <p:nvPr/>
        </p:nvPicPr>
        <p:blipFill>
          <a:blip r:embed="rId2"/>
          <a:stretch>
            <a:fillRect/>
          </a:stretch>
        </p:blipFill>
        <p:spPr>
          <a:xfrm>
            <a:off x="8861425" y="1563688"/>
            <a:ext cx="2525713" cy="4491037"/>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剪去同侧角的矩形 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5604" name="文本框 1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2" name="文本框 11"/>
          <p:cNvSpPr txBox="1"/>
          <p:nvPr/>
        </p:nvSpPr>
        <p:spPr>
          <a:xfrm>
            <a:off x="1084263" y="2408238"/>
            <a:ext cx="3125787" cy="1383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System will show two colors for deadline warning. The yellow means close to expiring and the red means it has expired. </a:t>
            </a:r>
            <a:endParaRPr lang="en-US" altLang="zh-CN" sz="1400" dirty="0">
              <a:solidFill>
                <a:srgbClr val="40404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61118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3.3 Deadline warning</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25607" name="文本框 8"/>
          <p:cNvSpPr txBox="1"/>
          <p:nvPr/>
        </p:nvSpPr>
        <p:spPr>
          <a:xfrm>
            <a:off x="311150" y="322263"/>
            <a:ext cx="4535216"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zh-CN" sz="16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Main functions-ekey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graphicFrame>
        <p:nvGraphicFramePr>
          <p:cNvPr id="25608" name="对象 12"/>
          <p:cNvGraphicFramePr>
            <a:graphicFrameLocks noChangeAspect="1"/>
          </p:cNvGraphicFramePr>
          <p:nvPr/>
        </p:nvGraphicFramePr>
        <p:xfrm>
          <a:off x="7234238" y="1647825"/>
          <a:ext cx="2001837" cy="3563938"/>
        </p:xfrm>
        <a:graphic>
          <a:graphicData uri="http://schemas.openxmlformats.org/presentationml/2006/ole">
            <mc:AlternateContent xmlns:mc="http://schemas.openxmlformats.org/markup-compatibility/2006">
              <mc:Choice xmlns:v="urn:schemas-microsoft-com:vml" Requires="v">
                <p:oleObj spid="_x0000_s3100" name="" r:id="rId1" imgW="13716000" imgH="24384000" progId="">
                  <p:embed/>
                </p:oleObj>
              </mc:Choice>
              <mc:Fallback>
                <p:oleObj name="" r:id="rId1" imgW="13716000" imgH="24384000" progId="">
                  <p:embed/>
                  <p:pic>
                    <p:nvPicPr>
                      <p:cNvPr id="0" name="图片 3075"/>
                      <p:cNvPicPr/>
                      <p:nvPr/>
                    </p:nvPicPr>
                    <p:blipFill>
                      <a:blip r:embed="rId2"/>
                      <a:stretch>
                        <a:fillRect/>
                      </a:stretch>
                    </p:blipFill>
                    <p:spPr>
                      <a:xfrm>
                        <a:off x="7234238" y="1647825"/>
                        <a:ext cx="2001837" cy="3563938"/>
                      </a:xfrm>
                      <a:prstGeom prst="rect">
                        <a:avLst/>
                      </a:prstGeom>
                      <a:noFill/>
                      <a:ln w="9525" cap="flat" cmpd="sng">
                        <a:solidFill>
                          <a:srgbClr val="404040"/>
                        </a:solidFill>
                        <a:prstDash val="solid"/>
                        <a:miter/>
                        <a:headEnd type="none" w="med" len="med"/>
                        <a:tailEnd type="none" w="med" len="med"/>
                      </a:ln>
                    </p:spPr>
                  </p:pic>
                </p:oleObj>
              </mc:Fallback>
            </mc:AlternateContent>
          </a:graphicData>
        </a:graphic>
      </p:graphicFrame>
      <p:graphicFrame>
        <p:nvGraphicFramePr>
          <p:cNvPr id="25609" name="对象 5"/>
          <p:cNvGraphicFramePr>
            <a:graphicFrameLocks noChangeAspect="1"/>
          </p:cNvGraphicFramePr>
          <p:nvPr/>
        </p:nvGraphicFramePr>
        <p:xfrm>
          <a:off x="5076825" y="1647825"/>
          <a:ext cx="2001838" cy="3563938"/>
        </p:xfrm>
        <a:graphic>
          <a:graphicData uri="http://schemas.openxmlformats.org/presentationml/2006/ole">
            <mc:AlternateContent xmlns:mc="http://schemas.openxmlformats.org/markup-compatibility/2006">
              <mc:Choice xmlns:v="urn:schemas-microsoft-com:vml" Requires="v">
                <p:oleObj spid="_x0000_s3101" name="" r:id="rId3" imgW="13716000" imgH="24384000" progId="">
                  <p:embed/>
                </p:oleObj>
              </mc:Choice>
              <mc:Fallback>
                <p:oleObj name="" r:id="rId3" imgW="13716000" imgH="24384000" progId="">
                  <p:embed/>
                  <p:pic>
                    <p:nvPicPr>
                      <p:cNvPr id="0" name="图片 3076"/>
                      <p:cNvPicPr/>
                      <p:nvPr/>
                    </p:nvPicPr>
                    <p:blipFill>
                      <a:blip r:embed="rId4"/>
                      <a:stretch>
                        <a:fillRect/>
                      </a:stretch>
                    </p:blipFill>
                    <p:spPr>
                      <a:xfrm>
                        <a:off x="5076825" y="1647825"/>
                        <a:ext cx="2001838" cy="3563938"/>
                      </a:xfrm>
                      <a:prstGeom prst="rect">
                        <a:avLst/>
                      </a:prstGeom>
                      <a:noFill/>
                      <a:ln w="9525" cap="flat" cmpd="sng">
                        <a:solidFill>
                          <a:srgbClr val="404040"/>
                        </a:solidFill>
                        <a:prstDash val="solid"/>
                        <a:miter/>
                        <a:headEnd type="none" w="med" len="med"/>
                        <a:tailEnd type="none" w="med" len="med"/>
                      </a:ln>
                    </p:spPr>
                  </p:pic>
                </p:oleObj>
              </mc:Fallback>
            </mc:AlternateContent>
          </a:graphicData>
        </a:graphic>
      </p:graphicFrame>
      <p:pic>
        <p:nvPicPr>
          <p:cNvPr id="25610" name="图片 6"/>
          <p:cNvPicPr>
            <a:picLocks noChangeAspect="1"/>
          </p:cNvPicPr>
          <p:nvPr/>
        </p:nvPicPr>
        <p:blipFill>
          <a:blip r:embed="rId5"/>
          <a:stretch>
            <a:fillRect/>
          </a:stretch>
        </p:blipFill>
        <p:spPr>
          <a:xfrm>
            <a:off x="9391650" y="1647825"/>
            <a:ext cx="2005013" cy="3563938"/>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p:cNvSpPr txBox="1"/>
          <p:nvPr/>
        </p:nvSpPr>
        <p:spPr>
          <a:xfrm>
            <a:off x="735013"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3.4 Search lock record</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8" name="矩形 7"/>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6628" name="文本框 8"/>
          <p:cNvSpPr txBox="1"/>
          <p:nvPr/>
        </p:nvSpPr>
        <p:spPr>
          <a:xfrm>
            <a:off x="311150" y="322263"/>
            <a:ext cx="4424680"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functions-ekey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10" name="剪去同侧角的矩形 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2"/>
          <p:cNvSpPr txBox="1"/>
          <p:nvPr/>
        </p:nvSpPr>
        <p:spPr>
          <a:xfrm>
            <a:off x="1454150" y="2376488"/>
            <a:ext cx="4144963" cy="1383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administrator can query the unlock records of each key.</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26631"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6632" name="图片 1"/>
          <p:cNvPicPr>
            <a:picLocks noChangeAspect="1"/>
          </p:cNvPicPr>
          <p:nvPr/>
        </p:nvPicPr>
        <p:blipFill>
          <a:blip r:embed="rId1"/>
          <a:stretch>
            <a:fillRect/>
          </a:stretch>
        </p:blipFill>
        <p:spPr>
          <a:xfrm>
            <a:off x="7065963" y="1563688"/>
            <a:ext cx="2525712" cy="4487862"/>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13"/>
          <p:cNvSpPr txBox="1"/>
          <p:nvPr/>
        </p:nvSpPr>
        <p:spPr>
          <a:xfrm>
            <a:off x="5453063" y="1268413"/>
            <a:ext cx="6138863" cy="4631055"/>
          </a:xfrm>
          <a:prstGeom prst="rect">
            <a:avLst/>
          </a:prstGeom>
          <a:noFill/>
        </p:spPr>
        <p:txBody>
          <a:bodyPr>
            <a:spAutoFit/>
          </a:bodyPr>
          <a:lstStyle/>
          <a:p>
            <a:pPr marR="0" defTabSz="914400" eaLnBrk="1" hangingPunct="1">
              <a:buClrTx/>
              <a:buSzTx/>
              <a:buFont typeface="Arial" panose="020B0604020202020204" pitchFamily="34" charset="0"/>
              <a:buNone/>
              <a:defRPr/>
            </a:pPr>
            <a:r>
              <a:rPr kumimoji="0" lang="en-US" altLang="zh-CN" sz="28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4. T</a:t>
            </a:r>
            <a:r>
              <a:rPr kumimoji="0" lang="en-US" altLang="zh-CN" sz="28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ype of passcode</a:t>
            </a:r>
            <a:endParaRPr kumimoji="0" lang="zh-CN" altLang="zh-CN" sz="28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endParaRPr>
          </a:p>
          <a:p>
            <a:pPr marR="0" defTabSz="914400" eaLnBrk="1" fontAlgn="auto" hangingPunct="1">
              <a:lnSpc>
                <a:spcPct val="150000"/>
              </a:lnSpc>
              <a:buClrTx/>
              <a:buSzTx/>
              <a:buFont typeface="Arial" panose="020B0604020202020204" pitchFamily="34" charset="0"/>
              <a:buNone/>
              <a:defRPr/>
            </a:pPr>
            <a:endParaRPr kumimoji="0" lang="en-US" altLang="zh-CN" sz="16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R="0" indent="457200" algn="just" defTabSz="914400" eaLnBrk="1" fontAlgn="auto" hangingPunct="1">
              <a:lnSpc>
                <a:spcPct val="150000"/>
              </a:lnSpc>
              <a:buClrTx/>
              <a:buSzTx/>
              <a:buFont typeface="Arial" panose="020B0604020202020204" pitchFamily="34" charset="0"/>
              <a:buNone/>
              <a:defRPr/>
            </a:pPr>
            <a:r>
              <a:rPr kumimoji="0"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After inputting the passcode on the keyboard of the lock, press the unlock button to unlock. Passcodes are classified into permanent, time-limited, one-time, empty, loop, custom, etc.</a:t>
            </a:r>
            <a:endParaRPr kumimoji="0" lang="zh-CN"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indent="457200" algn="just" defTabSz="914400" eaLnBrk="1" fontAlgn="auto" hangingPunct="1">
              <a:lnSpc>
                <a:spcPct val="150000"/>
              </a:lnSpc>
              <a:buClrTx/>
              <a:buSzTx/>
              <a:buFont typeface="Arial" panose="020B0604020202020204" pitchFamily="34" charset="0"/>
              <a:buNone/>
              <a:defRPr/>
            </a:pPr>
            <a:endParaRPr kumimoji="0" lang="en-US" altLang="zh-CN" sz="1600" kern="1200" cap="none" spc="0" normalizeH="0" baseline="0" noProof="1">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a:p>
            <a:pPr marR="0" indent="457200" algn="just" defTabSz="914400" eaLnBrk="1" fontAlgn="auto" hangingPunct="1">
              <a:lnSpc>
                <a:spcPct val="150000"/>
              </a:lnSpc>
              <a:buClrTx/>
              <a:buSzTx/>
              <a:buFont typeface="Arial" panose="020B0604020202020204" pitchFamily="34" charset="0"/>
              <a:buNone/>
              <a:defRPr/>
            </a:pPr>
            <a:endParaRPr kumimoji="0" lang="en-US" altLang="zh-CN" sz="1600" kern="1200" cap="none" spc="0" normalizeH="0" baseline="0" noProof="1">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a:p>
            <a:pPr marR="0" algn="just" defTabSz="914400" eaLnBrk="1" fontAlgn="auto" hangingPunct="1">
              <a:lnSpc>
                <a:spcPct val="150000"/>
              </a:lnSpc>
              <a:buClrTx/>
              <a:buSzTx/>
              <a:buFont typeface="Arial" panose="020B0604020202020204" pitchFamily="34" charset="0"/>
              <a:buNone/>
              <a:defRPr/>
            </a:pPr>
            <a:r>
              <a:rPr kumimoji="0" lang="en-US" altLang="zh-CN" sz="28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rPr>
              <a:t>4.1 P</a:t>
            </a:r>
            <a:r>
              <a:rPr kumimoji="0" lang="en-US" altLang="zh-CN" sz="28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ermanent passcode</a:t>
            </a:r>
            <a:endParaRPr kumimoji="0" lang="en-US" altLang="zh-CN" sz="28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R="0" indent="457200" algn="just" defTabSz="914400" eaLnBrk="1" fontAlgn="auto" hangingPunct="1">
              <a:lnSpc>
                <a:spcPct val="150000"/>
              </a:lnSpc>
              <a:buClrTx/>
              <a:buSzTx/>
              <a:buFont typeface="Arial" panose="020B0604020202020204" pitchFamily="34" charset="0"/>
              <a:buNone/>
              <a:defRPr/>
            </a:pPr>
            <a:r>
              <a:rPr kumimoji="0"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The permanent passcode must be used within 24 hours after it is generated, otherwise it will automatically expire.</a:t>
            </a:r>
            <a:endParaRPr kumimoji="0" lang="zh-CN"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indent="457200" algn="just" defTabSz="914400" eaLnBrk="1" fontAlgn="auto" hangingPunct="1">
              <a:lnSpc>
                <a:spcPct val="150000"/>
              </a:lnSpc>
              <a:buClrTx/>
              <a:buSzTx/>
              <a:buFont typeface="Arial" panose="020B0604020202020204" pitchFamily="34" charset="0"/>
              <a:buNone/>
              <a:defRPr/>
            </a:pPr>
            <a:endParaRPr kumimoji="0" lang="zh-CN" altLang="zh-CN" sz="1600" kern="1200" cap="none" spc="0" normalizeH="0" baseline="0" noProof="1">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a:p>
            <a:pPr marR="0" indent="457200" algn="just" defTabSz="914400" eaLnBrk="1" fontAlgn="auto" hangingPunct="1">
              <a:lnSpc>
                <a:spcPct val="150000"/>
              </a:lnSpc>
              <a:buClrTx/>
              <a:buSzTx/>
              <a:buFont typeface="Arial" panose="020B0604020202020204" pitchFamily="34" charset="0"/>
              <a:buNone/>
              <a:defRPr/>
            </a:pPr>
            <a:endParaRPr kumimoji="0" lang="zh-CN" altLang="zh-CN" sz="1600" kern="1200" cap="none" spc="0" normalizeH="0" baseline="0" noProof="1">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p:txBody>
      </p:sp>
      <p:sp>
        <p:nvSpPr>
          <p:cNvPr id="8" name="矩形 7"/>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652" name="文本框 8"/>
          <p:cNvSpPr txBox="1"/>
          <p:nvPr/>
        </p:nvSpPr>
        <p:spPr>
          <a:xfrm>
            <a:off x="311150" y="322263"/>
            <a:ext cx="4476482"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functions-types of passcode</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10" name="剪去同侧角的矩形 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7654"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7655" name="图片 1"/>
          <p:cNvPicPr>
            <a:picLocks noChangeAspect="1"/>
          </p:cNvPicPr>
          <p:nvPr/>
        </p:nvPicPr>
        <p:blipFill>
          <a:blip r:embed="rId1"/>
          <a:stretch>
            <a:fillRect/>
          </a:stretch>
        </p:blipFill>
        <p:spPr>
          <a:xfrm>
            <a:off x="1538288" y="1268413"/>
            <a:ext cx="2443162" cy="4344987"/>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4.2 Time-limited passcode</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676" name="文本框 5"/>
          <p:cNvSpPr txBox="1"/>
          <p:nvPr/>
        </p:nvSpPr>
        <p:spPr>
          <a:xfrm>
            <a:off x="311150" y="322263"/>
            <a:ext cx="495617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functions-passcode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8678" name="文本框 7"/>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文本框 13"/>
          <p:cNvSpPr txBox="1"/>
          <p:nvPr/>
        </p:nvSpPr>
        <p:spPr>
          <a:xfrm>
            <a:off x="604838" y="2640013"/>
            <a:ext cx="5919787" cy="286131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200" dirty="0">
                <a:solidFill>
                  <a:srgbClr val="404040"/>
                </a:solidFill>
                <a:latin typeface="微软雅黑" panose="020B0503020204020204" pitchFamily="34" charset="-122"/>
                <a:ea typeface="微软雅黑" panose="020B0503020204020204" pitchFamily="34" charset="-122"/>
              </a:rPr>
              <a:t>The time-limited passcode can own an expiration date, which is a minimum of one hour and a maximum of three years. If the validity period is within one year, the time can be accurate to the hour; if the validity period is more than one year, the accuracy is month. When the time-limited passcode is valid, it should be used within 24 hours, otherwise it will automatically expire.</a:t>
            </a:r>
            <a:endParaRPr lang="zh-CN" altLang="zh-CN" sz="12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r>
              <a:rPr lang="en-US" altLang="zh-CN" sz="1200" dirty="0">
                <a:solidFill>
                  <a:srgbClr val="404040"/>
                </a:solidFill>
                <a:latin typeface="微软雅黑" panose="020B0503020204020204" pitchFamily="34" charset="-122"/>
                <a:ea typeface="微软雅黑" panose="020B0503020204020204" pitchFamily="34" charset="-122"/>
              </a:rPr>
              <a:t>After inputting the passcode, please press the lock button or # on the right corner to lock the door.</a:t>
            </a:r>
            <a:endParaRPr lang="zh-CN" altLang="zh-CN" sz="12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r>
              <a:rPr lang="en-US" altLang="zh-CN" sz="1200" dirty="0">
                <a:solidFill>
                  <a:srgbClr val="404040"/>
                </a:solidFill>
                <a:latin typeface="微软雅黑" panose="020B0503020204020204" pitchFamily="34" charset="-122"/>
                <a:ea typeface="微软雅黑" panose="020B0503020204020204" pitchFamily="34" charset="-122"/>
              </a:rPr>
              <a:t>The way to change the passcode: input the original passcode to unlock, then input </a:t>
            </a:r>
            <a:r>
              <a:rPr lang="en-US" altLang="zh-CN" sz="1200" b="1" dirty="0">
                <a:solidFill>
                  <a:srgbClr val="404040"/>
                </a:solidFill>
                <a:latin typeface="微软雅黑" panose="020B0503020204020204" pitchFamily="34" charset="-122"/>
                <a:ea typeface="微软雅黑" panose="020B0503020204020204" pitchFamily="34" charset="-122"/>
              </a:rPr>
              <a:t>“10 # original passcode # new passcode (between 4 numbers and 6numbers) # input new passcode again # ”</a:t>
            </a:r>
            <a:r>
              <a:rPr lang="en-US" altLang="zh-CN" sz="1200" dirty="0">
                <a:solidFill>
                  <a:srgbClr val="404040"/>
                </a:solidFill>
                <a:latin typeface="微软雅黑" panose="020B0503020204020204" pitchFamily="34" charset="-122"/>
                <a:ea typeface="微软雅黑" panose="020B0503020204020204" pitchFamily="34" charset="-122"/>
              </a:rPr>
              <a:t>. </a:t>
            </a:r>
            <a:endParaRPr lang="zh-CN" altLang="zh-CN" sz="1200" dirty="0">
              <a:solidFill>
                <a:srgbClr val="404040"/>
              </a:solidFill>
              <a:latin typeface="微软雅黑" panose="020B0503020204020204" pitchFamily="34" charset="-122"/>
              <a:ea typeface="微软雅黑" panose="020B0503020204020204" pitchFamily="34" charset="-122"/>
            </a:endParaRPr>
          </a:p>
        </p:txBody>
      </p:sp>
      <p:pic>
        <p:nvPicPr>
          <p:cNvPr id="28680" name="图片 1"/>
          <p:cNvPicPr>
            <a:picLocks noChangeAspect="1"/>
          </p:cNvPicPr>
          <p:nvPr/>
        </p:nvPicPr>
        <p:blipFill>
          <a:blip r:embed="rId1"/>
          <a:stretch>
            <a:fillRect/>
          </a:stretch>
        </p:blipFill>
        <p:spPr>
          <a:xfrm>
            <a:off x="8013700" y="1543050"/>
            <a:ext cx="2373313" cy="4217988"/>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571500" y="1563688"/>
            <a:ext cx="5287963"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4.3 One-time passcode</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9700" name="文本框 5"/>
          <p:cNvSpPr txBox="1"/>
          <p:nvPr/>
        </p:nvSpPr>
        <p:spPr>
          <a:xfrm>
            <a:off x="311150" y="322263"/>
            <a:ext cx="4413250" cy="3683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zh-CN" sz="1800" b="1" dirty="0"/>
              <a:t> </a:t>
            </a:r>
            <a:r>
              <a:rPr lang="en-US" altLang="zh-CN" sz="1800" b="1" dirty="0"/>
              <a:t>M</a:t>
            </a:r>
            <a:r>
              <a:rPr lang="en-US" altLang="zh-CN" sz="1600" b="1" dirty="0">
                <a:solidFill>
                  <a:srgbClr val="404040"/>
                </a:solidFill>
                <a:latin typeface="微软雅黑" panose="020B0503020204020204" pitchFamily="34" charset="-122"/>
                <a:ea typeface="微软雅黑" panose="020B0503020204020204" pitchFamily="34" charset="-122"/>
              </a:rPr>
              <a:t>ain functions-types of passcode</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文本框 13"/>
          <p:cNvSpPr txBox="1"/>
          <p:nvPr/>
        </p:nvSpPr>
        <p:spPr>
          <a:xfrm>
            <a:off x="806450" y="2566988"/>
            <a:ext cx="5287963" cy="10652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One-time passcode can only be used for one time, and which is available for 6 hours. </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600" dirty="0">
              <a:solidFill>
                <a:srgbClr val="404040"/>
              </a:solidFill>
              <a:latin typeface="微软雅黑" panose="020B0503020204020204" pitchFamily="34" charset="-122"/>
              <a:ea typeface="微软雅黑" panose="020B0503020204020204" pitchFamily="34" charset="-122"/>
            </a:endParaRPr>
          </a:p>
        </p:txBody>
      </p:sp>
      <p:sp>
        <p:nvSpPr>
          <p:cNvPr id="29703"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29704" name="图片 1"/>
          <p:cNvPicPr>
            <a:picLocks noChangeAspect="1"/>
          </p:cNvPicPr>
          <p:nvPr/>
        </p:nvPicPr>
        <p:blipFill>
          <a:blip r:embed="rId1"/>
          <a:stretch>
            <a:fillRect/>
          </a:stretch>
        </p:blipFill>
        <p:spPr>
          <a:xfrm>
            <a:off x="7494588" y="1487488"/>
            <a:ext cx="2682875" cy="4770437"/>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881063"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4.4 Clear code</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0724" name="文本框 5"/>
          <p:cNvSpPr txBox="1"/>
          <p:nvPr/>
        </p:nvSpPr>
        <p:spPr>
          <a:xfrm>
            <a:off x="311150" y="322263"/>
            <a:ext cx="4413250" cy="3683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800" b="1" dirty="0"/>
              <a:t> M</a:t>
            </a:r>
            <a:r>
              <a:rPr lang="en-US" altLang="zh-CN" sz="1600" b="1" dirty="0">
                <a:solidFill>
                  <a:srgbClr val="404040"/>
                </a:solidFill>
                <a:latin typeface="微软雅黑" panose="020B0503020204020204" pitchFamily="34" charset="-122"/>
                <a:ea typeface="微软雅黑" panose="020B0503020204020204" pitchFamily="34" charset="-122"/>
              </a:rPr>
              <a:t>ain functions-types of passcode</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文本框 13"/>
          <p:cNvSpPr txBox="1"/>
          <p:nvPr/>
        </p:nvSpPr>
        <p:spPr>
          <a:xfrm>
            <a:off x="881063" y="2651125"/>
            <a:ext cx="5287962" cy="1346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Clear code is used to delete all the passcodes the lock has set, and which is available for 24 hours.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30727"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0728" name="图片 1"/>
          <p:cNvPicPr>
            <a:picLocks noChangeAspect="1"/>
          </p:cNvPicPr>
          <p:nvPr/>
        </p:nvPicPr>
        <p:blipFill>
          <a:blip r:embed="rId1"/>
          <a:stretch>
            <a:fillRect/>
          </a:stretch>
        </p:blipFill>
        <p:spPr>
          <a:xfrm>
            <a:off x="7440613" y="1584325"/>
            <a:ext cx="2590800" cy="4608513"/>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4.5 Cyclic passcode</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1748" name="文本框 5"/>
          <p:cNvSpPr txBox="1"/>
          <p:nvPr/>
        </p:nvSpPr>
        <p:spPr>
          <a:xfrm>
            <a:off x="311150" y="322263"/>
            <a:ext cx="495617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functions-passcode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文本框 13"/>
          <p:cNvSpPr txBox="1"/>
          <p:nvPr/>
        </p:nvSpPr>
        <p:spPr>
          <a:xfrm>
            <a:off x="1196975" y="2651125"/>
            <a:ext cx="4695825" cy="1384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cyclic password can be reused within a specified time period, including daily type, weekday type, weekend type, and more.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31751"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1752" name="图片 1"/>
          <p:cNvPicPr>
            <a:picLocks noChangeAspect="1"/>
          </p:cNvPicPr>
          <p:nvPr/>
        </p:nvPicPr>
        <p:blipFill>
          <a:blip r:embed="rId1"/>
          <a:stretch>
            <a:fillRect/>
          </a:stretch>
        </p:blipFill>
        <p:spPr>
          <a:xfrm>
            <a:off x="7493000" y="1296988"/>
            <a:ext cx="2735263" cy="4862512"/>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4.6 Custom passcode</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2772" name="文本框 5"/>
          <p:cNvSpPr txBox="1"/>
          <p:nvPr/>
        </p:nvSpPr>
        <p:spPr>
          <a:xfrm>
            <a:off x="311150" y="322263"/>
            <a:ext cx="5008872"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functions-passcode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13"/>
          <p:cNvSpPr txBox="1"/>
          <p:nvPr/>
        </p:nvSpPr>
        <p:spPr>
          <a:xfrm>
            <a:off x="604838" y="2573338"/>
            <a:ext cx="5491162" cy="10239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User can set any passcodes and validity period he wants.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32775"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2776" name="图片 1"/>
          <p:cNvPicPr>
            <a:picLocks noChangeAspect="1"/>
          </p:cNvPicPr>
          <p:nvPr/>
        </p:nvPicPr>
        <p:blipFill>
          <a:blip r:embed="rId1"/>
          <a:stretch>
            <a:fillRect/>
          </a:stretch>
        </p:blipFill>
        <p:spPr>
          <a:xfrm>
            <a:off x="7451725" y="1562100"/>
            <a:ext cx="2525713" cy="4491038"/>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6147" name="文本框 2"/>
          <p:cNvSpPr txBox="1"/>
          <p:nvPr/>
        </p:nvSpPr>
        <p:spPr>
          <a:xfrm>
            <a:off x="311150" y="322263"/>
            <a:ext cx="182816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sym typeface="宋体" panose="02010600030101010101" pitchFamily="2" charset="-122"/>
              </a:rPr>
              <a:t>Ⅰ</a:t>
            </a:r>
            <a:r>
              <a:rPr lang="en-US" altLang="zh-CN" sz="1600" b="1" dirty="0">
                <a:solidFill>
                  <a:srgbClr val="404040"/>
                </a:solidFill>
                <a:latin typeface="微软雅黑" panose="020B0503020204020204" pitchFamily="34" charset="-122"/>
                <a:ea typeface="微软雅黑" panose="020B0503020204020204" pitchFamily="34" charset="-122"/>
              </a:rPr>
              <a:t>)Introduction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6" name="剪去同侧角的矩形 5"/>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文本框 13"/>
          <p:cNvSpPr txBox="1"/>
          <p:nvPr/>
        </p:nvSpPr>
        <p:spPr>
          <a:xfrm>
            <a:off x="808038" y="2760663"/>
            <a:ext cx="6037262" cy="4062412"/>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6863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TT Lock App is a management software for smart lock . This APP can be used to manage various types of smart locks, including door locks, parking locks, safe locks, bicycle locks, and so on. The App and the lock communicate via Bluetooth BLE to unlock, lock, hardware upgrade, read operation record, etc. on the App. The Bluetooth key can also help open the door lock through the AI watch.</a:t>
            </a:r>
            <a:endParaRPr lang="en-US" altLang="zh-CN" sz="1400" dirty="0">
              <a:solidFill>
                <a:srgbClr val="404040"/>
              </a:solidFill>
              <a:latin typeface="微软雅黑" panose="020B0503020204020204" pitchFamily="34" charset="-122"/>
              <a:ea typeface="微软雅黑" panose="020B0503020204020204" pitchFamily="34" charset="-122"/>
            </a:endParaRPr>
          </a:p>
          <a:p>
            <a:pPr marL="0" lvl="0" indent="46863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Currently, the App supports Chinese (Simplified and Traditional), English and Spanish. More languages will be supported in the future.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68630" algn="just" eaLnBrk="1" hangingPunct="1">
              <a:lnSpc>
                <a:spcPct val="150000"/>
              </a:lnSpc>
              <a:spcBef>
                <a:spcPct val="0"/>
              </a:spcBef>
              <a:buNone/>
            </a:pPr>
            <a:endParaRPr lang="zh-CN" altLang="zh-CN" sz="1600" dirty="0">
              <a:solidFill>
                <a:srgbClr val="404040"/>
              </a:solidFill>
              <a:latin typeface="微软雅黑" panose="020B0503020204020204" pitchFamily="34" charset="-122"/>
              <a:ea typeface="微软雅黑" panose="020B0503020204020204" pitchFamily="34" charset="-122"/>
            </a:endParaRPr>
          </a:p>
          <a:p>
            <a:pPr marL="0" lvl="0" indent="468630" algn="just" eaLnBrk="1" hangingPunct="1">
              <a:lnSpc>
                <a:spcPct val="150000"/>
              </a:lnSpc>
              <a:spcBef>
                <a:spcPct val="0"/>
              </a:spcBef>
              <a:buNone/>
            </a:pPr>
            <a:endParaRPr lang="zh-CN" altLang="en-US" sz="1600" dirty="0">
              <a:solidFill>
                <a:srgbClr val="404040"/>
              </a:solidFill>
              <a:latin typeface="微软雅黑" panose="020B0503020204020204" pitchFamily="34" charset="-122"/>
              <a:ea typeface="微软雅黑" panose="020B0503020204020204" pitchFamily="34" charset="-122"/>
            </a:endParaRPr>
          </a:p>
        </p:txBody>
      </p:sp>
      <p:sp>
        <p:nvSpPr>
          <p:cNvPr id="8" name="文本框 13"/>
          <p:cNvSpPr txBox="1"/>
          <p:nvPr/>
        </p:nvSpPr>
        <p:spPr>
          <a:xfrm>
            <a:off x="808038" y="1858963"/>
            <a:ext cx="5213350"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Introduction</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6151"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6153"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89850" y="2002155"/>
            <a:ext cx="4226878" cy="4853940"/>
          </a:xfrm>
          <a:prstGeom prst="rect">
            <a:avLst/>
          </a:prstGeom>
          <a:noFill/>
          <a:ln w="9525">
            <a:no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4.7 Passcode sharing</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3796" name="文本框 5"/>
          <p:cNvSpPr txBox="1"/>
          <p:nvPr/>
        </p:nvSpPr>
        <p:spPr>
          <a:xfrm>
            <a:off x="311150" y="322263"/>
            <a:ext cx="5008872"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functions-passcode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3798" name="文本框 7"/>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 name="文本框 13"/>
          <p:cNvSpPr txBox="1"/>
          <p:nvPr/>
        </p:nvSpPr>
        <p:spPr>
          <a:xfrm>
            <a:off x="661988" y="2640013"/>
            <a:ext cx="5491162" cy="10239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system add new communication ways of Facebook Messenger and Whatsapp to help users share the passcode. </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33800" name="图片 1"/>
          <p:cNvPicPr>
            <a:picLocks noChangeAspect="1"/>
          </p:cNvPicPr>
          <p:nvPr/>
        </p:nvPicPr>
        <p:blipFill>
          <a:blip r:embed="rId1"/>
          <a:stretch>
            <a:fillRect/>
          </a:stretch>
        </p:blipFill>
        <p:spPr>
          <a:xfrm>
            <a:off x="7285038" y="1100138"/>
            <a:ext cx="2884487" cy="5127625"/>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4614862" cy="9531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4.8 Passcode view and  management</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4820" name="文本框 5"/>
          <p:cNvSpPr txBox="1"/>
          <p:nvPr/>
        </p:nvSpPr>
        <p:spPr>
          <a:xfrm>
            <a:off x="311150" y="322263"/>
            <a:ext cx="5008872"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zh-CN" sz="16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Main functions-passcode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文本框 13"/>
          <p:cNvSpPr txBox="1"/>
          <p:nvPr/>
        </p:nvSpPr>
        <p:spPr>
          <a:xfrm>
            <a:off x="604838" y="2611438"/>
            <a:ext cx="5287962" cy="19939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All generated passcodes can be viewed and managed in the password management module. This includes the right of changing the password, deleting the password, resetting the password, and unlocking the password.</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34823"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4824" name="图片 11"/>
          <p:cNvPicPr>
            <a:picLocks noChangeAspect="1"/>
          </p:cNvPicPr>
          <p:nvPr/>
        </p:nvPicPr>
        <p:blipFill>
          <a:blip r:embed="rId1"/>
          <a:stretch>
            <a:fillRect/>
          </a:stretch>
        </p:blipFill>
        <p:spPr>
          <a:xfrm>
            <a:off x="6230938" y="1563688"/>
            <a:ext cx="2525712" cy="4489450"/>
          </a:xfrm>
          <a:prstGeom prst="rect">
            <a:avLst/>
          </a:prstGeom>
          <a:noFill/>
          <a:ln w="9525" cap="flat" cmpd="sng">
            <a:solidFill>
              <a:srgbClr val="404040"/>
            </a:solidFill>
            <a:prstDash val="solid"/>
            <a:miter/>
            <a:headEnd type="none" w="med" len="med"/>
            <a:tailEnd type="none" w="med" len="med"/>
          </a:ln>
        </p:spPr>
      </p:pic>
      <p:pic>
        <p:nvPicPr>
          <p:cNvPr id="34825" name="图片 1"/>
          <p:cNvPicPr>
            <a:picLocks noChangeAspect="1"/>
          </p:cNvPicPr>
          <p:nvPr/>
        </p:nvPicPr>
        <p:blipFill>
          <a:blip r:embed="rId2"/>
          <a:stretch>
            <a:fillRect/>
          </a:stretch>
        </p:blipFill>
        <p:spPr>
          <a:xfrm>
            <a:off x="8977313" y="1563688"/>
            <a:ext cx="2525712" cy="448945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5. Card management</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5844" name="文本框 5"/>
          <p:cNvSpPr txBox="1"/>
          <p:nvPr/>
        </p:nvSpPr>
        <p:spPr>
          <a:xfrm>
            <a:off x="311150" y="322263"/>
            <a:ext cx="444281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functions-card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13"/>
          <p:cNvSpPr txBox="1"/>
          <p:nvPr/>
        </p:nvSpPr>
        <p:spPr>
          <a:xfrm>
            <a:off x="604838" y="2668588"/>
            <a:ext cx="5672137" cy="1346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You need to add the IC card first. The whole process needs to be done via the app beside the lock. The validity period of the IC card can be set, either permanent or time-limited.</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200" dirty="0">
              <a:solidFill>
                <a:srgbClr val="404040"/>
              </a:solidFill>
              <a:latin typeface="微软雅黑" panose="020B0503020204020204" pitchFamily="34" charset="-122"/>
              <a:ea typeface="微软雅黑" panose="020B0503020204020204" pitchFamily="34" charset="-122"/>
            </a:endParaRPr>
          </a:p>
        </p:txBody>
      </p:sp>
      <p:sp>
        <p:nvSpPr>
          <p:cNvPr id="35847"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35848" name="图片 10"/>
          <p:cNvPicPr>
            <a:picLocks noChangeAspect="1"/>
          </p:cNvPicPr>
          <p:nvPr/>
        </p:nvPicPr>
        <p:blipFill>
          <a:blip r:embed="rId1"/>
          <a:stretch>
            <a:fillRect/>
          </a:stretch>
        </p:blipFill>
        <p:spPr>
          <a:xfrm>
            <a:off x="7589838" y="1652588"/>
            <a:ext cx="2562225" cy="4557712"/>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6419850"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5.1 Card view and management </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6868" name="文本框 5"/>
          <p:cNvSpPr txBox="1"/>
          <p:nvPr/>
        </p:nvSpPr>
        <p:spPr>
          <a:xfrm>
            <a:off x="311150" y="322263"/>
            <a:ext cx="4503733"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functions-card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6870"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3"/>
          <p:cNvSpPr txBox="1"/>
          <p:nvPr/>
        </p:nvSpPr>
        <p:spPr>
          <a:xfrm>
            <a:off x="1098550" y="2649538"/>
            <a:ext cx="5287963" cy="1383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All IC cards can be queried and managed through the IC card management module.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remote card issuance function is displayed in the case of a gateway. If there is no gateway, the item is hidden.</a:t>
            </a: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36872" name="图片 5"/>
          <p:cNvPicPr>
            <a:picLocks noChangeAspect="1"/>
          </p:cNvPicPr>
          <p:nvPr/>
        </p:nvPicPr>
        <p:blipFill>
          <a:blip r:embed="rId1"/>
          <a:stretch>
            <a:fillRect/>
          </a:stretch>
        </p:blipFill>
        <p:spPr>
          <a:xfrm>
            <a:off x="9226550" y="1563688"/>
            <a:ext cx="2341563" cy="4164012"/>
          </a:xfrm>
          <a:prstGeom prst="rect">
            <a:avLst/>
          </a:prstGeom>
          <a:noFill/>
          <a:ln w="9525" cap="flat" cmpd="sng">
            <a:solidFill>
              <a:srgbClr val="404040"/>
            </a:solidFill>
            <a:prstDash val="solid"/>
            <a:miter/>
            <a:headEnd type="none" w="med" len="med"/>
            <a:tailEnd type="none" w="med" len="med"/>
          </a:ln>
        </p:spPr>
      </p:pic>
      <p:pic>
        <p:nvPicPr>
          <p:cNvPr id="36873" name="图片 7"/>
          <p:cNvPicPr>
            <a:picLocks noChangeAspect="1"/>
          </p:cNvPicPr>
          <p:nvPr/>
        </p:nvPicPr>
        <p:blipFill>
          <a:blip r:embed="rId2"/>
          <a:stretch>
            <a:fillRect/>
          </a:stretch>
        </p:blipFill>
        <p:spPr>
          <a:xfrm>
            <a:off x="6789738" y="1563688"/>
            <a:ext cx="2339975" cy="4164012"/>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1916113" y="2297113"/>
            <a:ext cx="549751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6. Fingerprint management</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7892" name="文本框 5"/>
          <p:cNvSpPr txBox="1"/>
          <p:nvPr/>
        </p:nvSpPr>
        <p:spPr>
          <a:xfrm>
            <a:off x="311150" y="322263"/>
            <a:ext cx="518032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functions-fingerprint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13"/>
          <p:cNvSpPr txBox="1"/>
          <p:nvPr/>
        </p:nvSpPr>
        <p:spPr>
          <a:xfrm>
            <a:off x="1983423" y="2948623"/>
            <a:ext cx="7853362" cy="12001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600" dirty="0">
                <a:solidFill>
                  <a:srgbClr val="404040"/>
                </a:solidFill>
                <a:latin typeface="微软雅黑" panose="020B0503020204020204" pitchFamily="34" charset="-122"/>
                <a:ea typeface="微软雅黑" panose="020B0503020204020204" pitchFamily="34" charset="-122"/>
              </a:rPr>
              <a:t>Fingerprint management is similar to IC card management. After adding a fingerprint, you can use the fingerprint to unlock the door.</a:t>
            </a:r>
            <a:endParaRPr lang="zh-CN" altLang="zh-CN" sz="16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600" dirty="0">
              <a:solidFill>
                <a:srgbClr val="404040"/>
              </a:solidFill>
              <a:latin typeface="微软雅黑" panose="020B0503020204020204" pitchFamily="34" charset="-122"/>
              <a:ea typeface="微软雅黑" panose="020B0503020204020204" pitchFamily="34" charset="-122"/>
            </a:endParaRPr>
          </a:p>
        </p:txBody>
      </p:sp>
      <p:sp>
        <p:nvSpPr>
          <p:cNvPr id="37895"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7. Unlock via Bluetooth</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8916" name="文本框 5"/>
          <p:cNvSpPr txBox="1"/>
          <p:nvPr/>
        </p:nvSpPr>
        <p:spPr>
          <a:xfrm>
            <a:off x="311150" y="322263"/>
            <a:ext cx="4763548"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functions-unlock via Bluetooth</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8918" name="文本框 1"/>
          <p:cNvSpPr txBox="1"/>
          <p:nvPr/>
        </p:nvSpPr>
        <p:spPr>
          <a:xfrm>
            <a:off x="1314450" y="4167188"/>
            <a:ext cx="4578350" cy="17081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Two ways of unlocking the door: a. press the unlock button on the APP; b, touch and light the lock panel.</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 </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en-US" sz="1400" dirty="0">
              <a:solidFill>
                <a:srgbClr val="404040"/>
              </a:solidFill>
              <a:latin typeface="微软雅黑" panose="020B0503020204020204" pitchFamily="34" charset="-122"/>
              <a:ea typeface="微软雅黑" panose="020B0503020204020204" pitchFamily="34" charset="-122"/>
            </a:endParaRPr>
          </a:p>
        </p:txBody>
      </p:sp>
      <p:sp>
        <p:nvSpPr>
          <p:cNvPr id="10" name="信息"/>
          <p:cNvSpPr/>
          <p:nvPr/>
        </p:nvSpPr>
        <p:spPr>
          <a:xfrm>
            <a:off x="766763" y="4289425"/>
            <a:ext cx="369888"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1200" cap="none" spc="0" normalizeH="0" baseline="0" noProof="1">
              <a:ln>
                <a:noFill/>
              </a:ln>
              <a:solidFill>
                <a:srgbClr val="FFFFFF"/>
              </a:solidFill>
              <a:effectLst/>
              <a:uLnTx/>
              <a:uFillTx/>
              <a:latin typeface="+mn-lt"/>
              <a:ea typeface="+mn-ea"/>
              <a:cs typeface="+mn-cs"/>
            </a:endParaRPr>
          </a:p>
        </p:txBody>
      </p:sp>
      <p:pic>
        <p:nvPicPr>
          <p:cNvPr id="11" name="图片 10" descr="资源 5"/>
          <p:cNvPicPr>
            <a:picLocks noChangeAspect="1"/>
          </p:cNvPicPr>
          <p:nvPr/>
        </p:nvPicPr>
        <p:blipFill>
          <a:blip r:embed="rId1"/>
          <a:stretch>
            <a:fillRect/>
          </a:stretch>
        </p:blipFill>
        <p:spPr>
          <a:xfrm>
            <a:off x="7400925" y="2225675"/>
            <a:ext cx="3190875" cy="3151188"/>
          </a:xfrm>
          <a:prstGeom prst="rect">
            <a:avLst/>
          </a:prstGeom>
          <a:noFill/>
          <a:ln w="9525">
            <a:noFill/>
          </a:ln>
        </p:spPr>
      </p:pic>
      <p:sp>
        <p:nvSpPr>
          <p:cNvPr id="38921"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3"/>
          <p:cNvSpPr txBox="1"/>
          <p:nvPr/>
        </p:nvSpPr>
        <p:spPr>
          <a:xfrm>
            <a:off x="604838" y="2544763"/>
            <a:ext cx="5287962" cy="10604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User can lock the door via Bluetooth and can also send the Bluetooth ekey to anyone. </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3" cy="1938020"/>
          </a:xfrm>
          <a:prstGeom prst="rect">
            <a:avLst/>
          </a:prstGeom>
          <a:noFill/>
        </p:spPr>
        <p:txBody>
          <a:bodyPr>
            <a:spAutoFit/>
          </a:bodyPr>
          <a:lstStyle/>
          <a:p>
            <a:pPr marR="0" defTabSz="914400" eaLnBrk="1" fontAlgn="auto" hangingPunct="1">
              <a:lnSpc>
                <a:spcPct val="150000"/>
              </a:lnSpc>
              <a:buClrTx/>
              <a:buSzTx/>
              <a:buFont typeface="Arial" panose="020B0604020202020204" pitchFamily="34" charset="0"/>
              <a:buNone/>
              <a:defRPr/>
            </a:pPr>
            <a:r>
              <a:rPr kumimoji="0" lang="en-US" altLang="zh-CN" sz="24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Use APP to unlock</a:t>
            </a:r>
            <a:endParaRPr kumimoji="0" lang="zh-CN" altLang="en-US" sz="24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R="0" indent="457200" algn="just" defTabSz="914400" eaLnBrk="1" fontAlgn="auto" hangingPunct="1">
              <a:lnSpc>
                <a:spcPct val="150000"/>
              </a:lnSpc>
              <a:buClrTx/>
              <a:buSzTx/>
              <a:buFont typeface="Arial" panose="020B0604020202020204" pitchFamily="34" charset="0"/>
              <a:buNone/>
              <a:defRPr/>
            </a:pPr>
            <a:r>
              <a:rPr kumimoji="0"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Click the round button at the top of the page to unlock the door. Since the Bluetooth signal has a certain coverage, please use the APP within the certain area.</a:t>
            </a:r>
            <a:endParaRPr kumimoji="0" lang="zh-CN"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indent="457200" algn="just" defTabSz="914400" eaLnBrk="1" fontAlgn="auto" hangingPunct="1">
              <a:lnSpc>
                <a:spcPct val="150000"/>
              </a:lnSpc>
              <a:buClrTx/>
              <a:buSzTx/>
              <a:buFont typeface="Arial" panose="020B0604020202020204" pitchFamily="34" charset="0"/>
              <a:buNone/>
              <a:defRPr/>
            </a:pPr>
            <a:endParaRPr kumimoji="0" lang="zh-CN"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9940" name="文本框 5"/>
          <p:cNvSpPr txBox="1"/>
          <p:nvPr/>
        </p:nvSpPr>
        <p:spPr>
          <a:xfrm>
            <a:off x="311150" y="322263"/>
            <a:ext cx="4763548"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functions-unlock via Bluetooth</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3"/>
          <p:cNvSpPr txBox="1"/>
          <p:nvPr/>
        </p:nvSpPr>
        <p:spPr>
          <a:xfrm>
            <a:off x="604838" y="3678238"/>
            <a:ext cx="5287963" cy="2261235"/>
          </a:xfrm>
          <a:prstGeom prst="rect">
            <a:avLst/>
          </a:prstGeom>
          <a:noFill/>
        </p:spPr>
        <p:txBody>
          <a:bodyPr>
            <a:spAutoFit/>
          </a:bodyPr>
          <a:lstStyle/>
          <a:p>
            <a:pPr marR="0" defTabSz="914400" eaLnBrk="1" fontAlgn="auto" hangingPunct="1">
              <a:lnSpc>
                <a:spcPct val="150000"/>
              </a:lnSpc>
              <a:buClrTx/>
              <a:buSzTx/>
              <a:buFont typeface="Arial" panose="020B0604020202020204" pitchFamily="34" charset="0"/>
              <a:buNone/>
              <a:defRPr/>
            </a:pPr>
            <a:r>
              <a:rPr kumimoji="0" lang="en-US" altLang="zh-CN" sz="2400" b="1" kern="1200" cap="none" spc="0" normalizeH="0" baseline="0" noProof="0" dirty="0">
                <a:solidFill>
                  <a:srgbClr val="00C9FF"/>
                </a:solidFill>
                <a:latin typeface="微软雅黑" panose="020B0503020204020204" pitchFamily="34" charset="-122"/>
                <a:ea typeface="微软雅黑" panose="020B0503020204020204" pitchFamily="34" charset="-122"/>
                <a:cs typeface="+mn-cs"/>
              </a:rPr>
              <a:t>Touch to unlock </a:t>
            </a:r>
            <a:endParaRPr kumimoji="0" lang="en-US" altLang="zh-CN" sz="2400" b="1" kern="1200" cap="none" spc="0" normalizeH="0" baseline="0" noProof="1">
              <a:solidFill>
                <a:srgbClr val="00C9FF"/>
              </a:solidFill>
              <a:latin typeface="微软雅黑" panose="020B0503020204020204" pitchFamily="34" charset="-122"/>
              <a:ea typeface="微软雅黑" panose="020B0503020204020204" pitchFamily="34" charset="-122"/>
              <a:cs typeface="+mn-cs"/>
              <a:sym typeface="+mn-ea"/>
            </a:endParaRPr>
          </a:p>
          <a:p>
            <a:pPr marR="0" indent="457200" defTabSz="914400" eaLnBrk="1" fontAlgn="auto" hangingPunct="1">
              <a:lnSpc>
                <a:spcPct val="150000"/>
              </a:lnSpc>
              <a:buClrTx/>
              <a:buSzTx/>
              <a:buFont typeface="Arial" panose="020B0604020202020204" pitchFamily="34" charset="0"/>
              <a:buNone/>
              <a:defRPr/>
            </a:pPr>
            <a:r>
              <a:rPr kumimoji="0"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You can Open the app and touch the keyboard to unlock the door.</a:t>
            </a:r>
            <a:endParaRPr kumimoji="0" lang="en-US" altLang="zh-CN" sz="1400" kern="1200" cap="none" spc="0" normalizeH="0" baseline="0" noProof="1">
              <a:solidFill>
                <a:schemeClr val="tx1">
                  <a:lumMod val="75000"/>
                  <a:lumOff val="25000"/>
                </a:schemeClr>
              </a:solidFill>
              <a:latin typeface="微软雅黑" panose="020B0503020204020204" pitchFamily="34" charset="-122"/>
              <a:ea typeface="微软雅黑" panose="020B0503020204020204" pitchFamily="34" charset="-122"/>
              <a:cs typeface="+mn-cs"/>
              <a:sym typeface="+mn-ea"/>
            </a:endParaRPr>
          </a:p>
          <a:p>
            <a:pPr marR="0" indent="457200" defTabSz="914400" eaLnBrk="1" fontAlgn="auto" hangingPunct="1">
              <a:lnSpc>
                <a:spcPct val="150000"/>
              </a:lnSpc>
              <a:buClrTx/>
              <a:buSzTx/>
              <a:buFont typeface="Arial" panose="020B0604020202020204" pitchFamily="34" charset="0"/>
              <a:buNone/>
              <a:defRPr/>
            </a:pPr>
            <a:r>
              <a:rPr kumimoji="0" lang="en-US"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rPr>
              <a:t>Click the small button to open the door remotely when you have installed the gateway. </a:t>
            </a:r>
            <a:endParaRPr kumimoji="0" lang="zh-CN"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a:p>
            <a:pPr marR="0" indent="457200" defTabSz="914400" eaLnBrk="1" fontAlgn="auto" hangingPunct="1">
              <a:lnSpc>
                <a:spcPct val="150000"/>
              </a:lnSpc>
              <a:buClrTx/>
              <a:buSzTx/>
              <a:buFont typeface="Arial" panose="020B0604020202020204" pitchFamily="34" charset="0"/>
              <a:buNone/>
              <a:defRPr/>
            </a:pPr>
            <a:endParaRPr kumimoji="0" lang="zh-CN" altLang="zh-CN" sz="1400" kern="1200" cap="none" spc="0" normalizeH="0" baseline="0" noProof="0" dirty="0">
              <a:solidFill>
                <a:schemeClr val="tx1">
                  <a:lumMod val="75000"/>
                  <a:lumOff val="25000"/>
                </a:schemeClr>
              </a:solidFill>
              <a:latin typeface="微软雅黑" panose="020B0503020204020204" pitchFamily="34" charset="-122"/>
              <a:ea typeface="微软雅黑" panose="020B0503020204020204" pitchFamily="34" charset="-122"/>
              <a:cs typeface="+mn-cs"/>
            </a:endParaRPr>
          </a:p>
        </p:txBody>
      </p:sp>
      <p:sp>
        <p:nvSpPr>
          <p:cNvPr id="39943"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graphicFrame>
        <p:nvGraphicFramePr>
          <p:cNvPr id="39944" name="对象 7"/>
          <p:cNvGraphicFramePr>
            <a:graphicFrameLocks noChangeAspect="1"/>
          </p:cNvGraphicFramePr>
          <p:nvPr/>
        </p:nvGraphicFramePr>
        <p:xfrm>
          <a:off x="6518275" y="1439863"/>
          <a:ext cx="2530475" cy="4503737"/>
        </p:xfrm>
        <a:graphic>
          <a:graphicData uri="http://schemas.openxmlformats.org/presentationml/2006/ole">
            <mc:AlternateContent xmlns:mc="http://schemas.openxmlformats.org/markup-compatibility/2006">
              <mc:Choice xmlns:v="urn:schemas-microsoft-com:vml" Requires="v">
                <p:oleObj spid="_x0000_s4119" name="" r:id="rId1" imgW="13716000" imgH="24384000" progId="">
                  <p:embed/>
                </p:oleObj>
              </mc:Choice>
              <mc:Fallback>
                <p:oleObj name="" r:id="rId1" imgW="13716000" imgH="24384000" progId="">
                  <p:embed/>
                  <p:pic>
                    <p:nvPicPr>
                      <p:cNvPr id="0" name="图片 3078"/>
                      <p:cNvPicPr/>
                      <p:nvPr/>
                    </p:nvPicPr>
                    <p:blipFill>
                      <a:blip r:embed="rId2"/>
                      <a:stretch>
                        <a:fillRect/>
                      </a:stretch>
                    </p:blipFill>
                    <p:spPr>
                      <a:xfrm>
                        <a:off x="6518275" y="1439863"/>
                        <a:ext cx="2530475" cy="4503737"/>
                      </a:xfrm>
                      <a:prstGeom prst="rect">
                        <a:avLst/>
                      </a:prstGeom>
                      <a:noFill/>
                      <a:ln w="9525" cap="flat" cmpd="sng">
                        <a:solidFill>
                          <a:srgbClr val="404040"/>
                        </a:solidFill>
                        <a:prstDash val="solid"/>
                        <a:miter/>
                        <a:headEnd type="none" w="med" len="med"/>
                        <a:tailEnd type="none" w="med" len="med"/>
                      </a:ln>
                    </p:spPr>
                  </p:pic>
                </p:oleObj>
              </mc:Fallback>
            </mc:AlternateContent>
          </a:graphicData>
        </a:graphic>
      </p:graphicFrame>
      <p:graphicFrame>
        <p:nvGraphicFramePr>
          <p:cNvPr id="39945" name="对象 8"/>
          <p:cNvGraphicFramePr>
            <a:graphicFrameLocks noChangeAspect="1"/>
          </p:cNvGraphicFramePr>
          <p:nvPr/>
        </p:nvGraphicFramePr>
        <p:xfrm>
          <a:off x="9148763" y="1439863"/>
          <a:ext cx="2528887" cy="4503737"/>
        </p:xfrm>
        <a:graphic>
          <a:graphicData uri="http://schemas.openxmlformats.org/presentationml/2006/ole">
            <mc:AlternateContent xmlns:mc="http://schemas.openxmlformats.org/markup-compatibility/2006">
              <mc:Choice xmlns:v="urn:schemas-microsoft-com:vml" Requires="v">
                <p:oleObj spid="_x0000_s4120" name="" r:id="rId3" imgW="13716000" imgH="24384000" progId="">
                  <p:embed/>
                </p:oleObj>
              </mc:Choice>
              <mc:Fallback>
                <p:oleObj name="" r:id="rId3" imgW="13716000" imgH="24384000" progId="">
                  <p:embed/>
                  <p:pic>
                    <p:nvPicPr>
                      <p:cNvPr id="0" name="图片 3079"/>
                      <p:cNvPicPr/>
                      <p:nvPr/>
                    </p:nvPicPr>
                    <p:blipFill>
                      <a:blip r:embed="rId4"/>
                      <a:stretch>
                        <a:fillRect/>
                      </a:stretch>
                    </p:blipFill>
                    <p:spPr>
                      <a:xfrm>
                        <a:off x="9148763" y="1439863"/>
                        <a:ext cx="2528887" cy="4503737"/>
                      </a:xfrm>
                      <a:prstGeom prst="rect">
                        <a:avLst/>
                      </a:prstGeom>
                      <a:noFill/>
                      <a:ln w="9525" cap="flat" cmpd="sng">
                        <a:solidFill>
                          <a:srgbClr val="404040"/>
                        </a:solidFill>
                        <a:prstDash val="solid"/>
                        <a:miter/>
                        <a:headEnd type="none" w="med" len="med"/>
                        <a:tailEnd type="none" w="med" len="med"/>
                      </a:ln>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26050"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 Attendance management</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0964"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zh-CN" altLang="zh-CN" sz="16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0966"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 name="文本框 13"/>
          <p:cNvSpPr txBox="1"/>
          <p:nvPr/>
        </p:nvSpPr>
        <p:spPr>
          <a:xfrm>
            <a:off x="604838" y="2576513"/>
            <a:ext cx="4938712" cy="26765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        One product of Kejixia is access control, which can be used for company attendance management. The app contains functions of employee management, attendance statistics and so on.</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0" algn="just">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        All door locks have attendance function. You can turned the lock on or off in the lock setting.</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0" algn="just">
              <a:lnSpc>
                <a:spcPct val="150000"/>
              </a:lnSpc>
              <a:spcBef>
                <a:spcPct val="0"/>
              </a:spcBef>
              <a:buNone/>
            </a:pPr>
            <a:endParaRPr lang="zh-CN" altLang="en-US" sz="1400" dirty="0">
              <a:solidFill>
                <a:srgbClr val="404040"/>
              </a:solidFill>
              <a:latin typeface="微软雅黑" panose="020B0503020204020204" pitchFamily="34" charset="-122"/>
              <a:ea typeface="微软雅黑" panose="020B0503020204020204" pitchFamily="34" charset="-122"/>
            </a:endParaRPr>
          </a:p>
        </p:txBody>
      </p:sp>
      <p:graphicFrame>
        <p:nvGraphicFramePr>
          <p:cNvPr id="40968" name="对象 11"/>
          <p:cNvGraphicFramePr>
            <a:graphicFrameLocks noChangeAspect="1"/>
          </p:cNvGraphicFramePr>
          <p:nvPr/>
        </p:nvGraphicFramePr>
        <p:xfrm>
          <a:off x="6176963" y="1439863"/>
          <a:ext cx="2530475" cy="4503737"/>
        </p:xfrm>
        <a:graphic>
          <a:graphicData uri="http://schemas.openxmlformats.org/presentationml/2006/ole">
            <mc:AlternateContent xmlns:mc="http://schemas.openxmlformats.org/markup-compatibility/2006">
              <mc:Choice xmlns:v="urn:schemas-microsoft-com:vml" Requires="v">
                <p:oleObj spid="_x0000_s5132" name="" r:id="rId1" imgW="13716000" imgH="24384000" progId="">
                  <p:embed/>
                </p:oleObj>
              </mc:Choice>
              <mc:Fallback>
                <p:oleObj name="" r:id="rId1" imgW="13716000" imgH="24384000" progId="">
                  <p:embed/>
                  <p:pic>
                    <p:nvPicPr>
                      <p:cNvPr id="0" name="图片 3077"/>
                      <p:cNvPicPr/>
                      <p:nvPr/>
                    </p:nvPicPr>
                    <p:blipFill>
                      <a:blip r:embed="rId2"/>
                      <a:stretch>
                        <a:fillRect/>
                      </a:stretch>
                    </p:blipFill>
                    <p:spPr>
                      <a:xfrm>
                        <a:off x="6176963" y="1439863"/>
                        <a:ext cx="2530475" cy="4503737"/>
                      </a:xfrm>
                      <a:prstGeom prst="rect">
                        <a:avLst/>
                      </a:prstGeom>
                      <a:noFill/>
                      <a:ln w="9525" cap="flat" cmpd="sng">
                        <a:solidFill>
                          <a:srgbClr val="404040"/>
                        </a:solidFill>
                        <a:prstDash val="solid"/>
                        <a:miter/>
                        <a:headEnd type="none" w="med" len="med"/>
                        <a:tailEnd type="none" w="med" len="med"/>
                      </a:ln>
                    </p:spPr>
                  </p:pic>
                </p:oleObj>
              </mc:Fallback>
            </mc:AlternateContent>
          </a:graphicData>
        </a:graphic>
      </p:graphicFrame>
      <p:pic>
        <p:nvPicPr>
          <p:cNvPr id="40969" name="图片 5"/>
          <p:cNvPicPr>
            <a:picLocks noChangeAspect="1"/>
          </p:cNvPicPr>
          <p:nvPr/>
        </p:nvPicPr>
        <p:blipFill>
          <a:blip r:embed="rId3"/>
          <a:stretch>
            <a:fillRect/>
          </a:stretch>
        </p:blipFill>
        <p:spPr>
          <a:xfrm>
            <a:off x="8936038" y="1439863"/>
            <a:ext cx="2532062" cy="4503737"/>
          </a:xfrm>
          <a:prstGeom prst="rect">
            <a:avLst/>
          </a:prstGeom>
          <a:solidFill>
            <a:srgbClr val="404040"/>
          </a:solid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8.1 Staff management</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1988"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文本框 13"/>
          <p:cNvSpPr txBox="1"/>
          <p:nvPr/>
        </p:nvSpPr>
        <p:spPr>
          <a:xfrm>
            <a:off x="776288" y="2674938"/>
            <a:ext cx="4938712" cy="10620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Administrator can view and management the staff information in the staff management module.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41991"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1992" name="图片 2"/>
          <p:cNvPicPr>
            <a:picLocks noChangeAspect="1"/>
          </p:cNvPicPr>
          <p:nvPr/>
        </p:nvPicPr>
        <p:blipFill>
          <a:blip r:embed="rId1"/>
          <a:stretch>
            <a:fillRect/>
          </a:stretch>
        </p:blipFill>
        <p:spPr>
          <a:xfrm>
            <a:off x="5973763" y="1563688"/>
            <a:ext cx="2524125" cy="4489450"/>
          </a:xfrm>
          <a:prstGeom prst="rect">
            <a:avLst/>
          </a:prstGeom>
          <a:noFill/>
          <a:ln w="9525" cap="flat" cmpd="sng">
            <a:solidFill>
              <a:srgbClr val="404040"/>
            </a:solidFill>
            <a:prstDash val="solid"/>
            <a:miter/>
            <a:headEnd type="none" w="med" len="med"/>
            <a:tailEnd type="none" w="med" len="med"/>
          </a:ln>
        </p:spPr>
      </p:pic>
      <p:pic>
        <p:nvPicPr>
          <p:cNvPr id="41993" name="图片 5"/>
          <p:cNvPicPr>
            <a:picLocks noChangeAspect="1"/>
          </p:cNvPicPr>
          <p:nvPr/>
        </p:nvPicPr>
        <p:blipFill>
          <a:blip r:embed="rId2"/>
          <a:stretch>
            <a:fillRect/>
          </a:stretch>
        </p:blipFill>
        <p:spPr>
          <a:xfrm>
            <a:off x="8693150" y="1563688"/>
            <a:ext cx="2524125" cy="448945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1383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8.2 Attendance method</a:t>
            </a:r>
            <a:endParaRPr lang="zh-CN" altLang="zh-CN" b="1" dirty="0">
              <a:solidFill>
                <a:srgbClr val="00C9FF"/>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3012"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3014"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3"/>
          <p:cNvSpPr txBox="1"/>
          <p:nvPr/>
        </p:nvSpPr>
        <p:spPr>
          <a:xfrm>
            <a:off x="604838" y="2744788"/>
            <a:ext cx="5287962" cy="10239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It supports staff attendance in three ways, including App, password, and IC card.</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43016" name="图片 2"/>
          <p:cNvPicPr>
            <a:picLocks noChangeAspect="1"/>
          </p:cNvPicPr>
          <p:nvPr/>
        </p:nvPicPr>
        <p:blipFill>
          <a:blip r:embed="rId1"/>
          <a:stretch>
            <a:fillRect/>
          </a:stretch>
        </p:blipFill>
        <p:spPr>
          <a:xfrm>
            <a:off x="7289800" y="1563688"/>
            <a:ext cx="2524125" cy="448945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文本框 13"/>
          <p:cNvSpPr txBox="1"/>
          <p:nvPr/>
        </p:nvSpPr>
        <p:spPr>
          <a:xfrm>
            <a:off x="5207000" y="2960688"/>
            <a:ext cx="5392738" cy="167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software (iOS version) can be downloaded from the app store, and the Android version can be downloaded from the application store of Google play, Yingyongbao,  Baidu,  Ali,  360,  Huawei,  and  Xiaomi.</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6" name="矩形 15"/>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172" name="文本框 18"/>
          <p:cNvSpPr txBox="1"/>
          <p:nvPr/>
        </p:nvSpPr>
        <p:spPr>
          <a:xfrm>
            <a:off x="311150" y="322263"/>
            <a:ext cx="2948305" cy="368300"/>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Ⅱ</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800" b="1" dirty="0"/>
              <a:t> S</a:t>
            </a:r>
            <a:r>
              <a:rPr lang="en-US" altLang="zh-CN" sz="1600" b="1" dirty="0">
                <a:solidFill>
                  <a:srgbClr val="404040"/>
                </a:solidFill>
                <a:latin typeface="微软雅黑" panose="020B0503020204020204" pitchFamily="34" charset="-122"/>
                <a:ea typeface="微软雅黑" panose="020B0503020204020204" pitchFamily="34" charset="-122"/>
              </a:rPr>
              <a:t>oftware installation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20" name="剪去同侧角的矩形 19"/>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7174"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3" name="文本框 22"/>
          <p:cNvSpPr txBox="1"/>
          <p:nvPr/>
        </p:nvSpPr>
        <p:spPr>
          <a:xfrm>
            <a:off x="2101850" y="4470400"/>
            <a:ext cx="4141788" cy="368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sz="1200" dirty="0">
                <a:solidFill>
                  <a:srgbClr val="7F7F7F"/>
                </a:solidFill>
                <a:latin typeface="微软雅黑" panose="020B0503020204020204" pitchFamily="34" charset="-122"/>
                <a:ea typeface="微软雅黑" panose="020B0503020204020204" pitchFamily="34" charset="-122"/>
              </a:rPr>
              <a:t>Scan to download TT lock</a:t>
            </a:r>
            <a:endParaRPr lang="zh-CN" altLang="zh-CN" sz="1200" dirty="0">
              <a:solidFill>
                <a:srgbClr val="7F7F7F"/>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1"/>
          <a:srcRect t="29561" b="31042"/>
          <a:stretch>
            <a:fillRect/>
          </a:stretch>
        </p:blipFill>
        <p:spPr>
          <a:xfrm>
            <a:off x="5448300" y="4371975"/>
            <a:ext cx="4908550" cy="758825"/>
          </a:xfrm>
          <a:prstGeom prst="rect">
            <a:avLst/>
          </a:prstGeom>
          <a:noFill/>
          <a:ln w="9525">
            <a:noFill/>
          </a:ln>
        </p:spPr>
      </p:pic>
      <p:sp>
        <p:nvSpPr>
          <p:cNvPr id="11" name="文本框 13"/>
          <p:cNvSpPr txBox="1"/>
          <p:nvPr/>
        </p:nvSpPr>
        <p:spPr>
          <a:xfrm>
            <a:off x="5207000" y="1974850"/>
            <a:ext cx="4140200"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Software installation</a:t>
            </a:r>
            <a:endParaRPr lang="en-US" altLang="zh-CN" b="1" dirty="0">
              <a:solidFill>
                <a:srgbClr val="00C9FF"/>
              </a:solidFill>
              <a:latin typeface="微软雅黑" panose="020B0503020204020204" pitchFamily="34" charset="-122"/>
              <a:ea typeface="微软雅黑" panose="020B0503020204020204" pitchFamily="34" charset="-122"/>
            </a:endParaRPr>
          </a:p>
        </p:txBody>
      </p:sp>
      <p:pic>
        <p:nvPicPr>
          <p:cNvPr id="7178" name="图片 3" descr="微信图片_20180111180522"/>
          <p:cNvPicPr>
            <a:picLocks noChangeAspect="1"/>
          </p:cNvPicPr>
          <p:nvPr/>
        </p:nvPicPr>
        <p:blipFill>
          <a:blip r:embed="rId2"/>
          <a:stretch>
            <a:fillRect/>
          </a:stretch>
        </p:blipFill>
        <p:spPr>
          <a:xfrm>
            <a:off x="2101850" y="2405063"/>
            <a:ext cx="2065338" cy="2065337"/>
          </a:xfrm>
          <a:prstGeom prst="rect">
            <a:avLst/>
          </a:prstGeom>
          <a:noFill/>
          <a:ln w="9525">
            <a:no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500"/>
                                        <p:tgtEl>
                                          <p:spTgt spid="14"/>
                                        </p:tgtEl>
                                      </p:cBhvr>
                                    </p:animEffect>
                                  </p:childTnLst>
                                </p:cTn>
                              </p:par>
                              <p:par>
                                <p:cTn id="12" presetID="10"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8.3 Attendance statistic </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4036"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文本框 13"/>
          <p:cNvSpPr txBox="1"/>
          <p:nvPr/>
        </p:nvSpPr>
        <p:spPr>
          <a:xfrm>
            <a:off x="604838" y="2679700"/>
            <a:ext cx="5287962" cy="167005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In this module, you can check the attendance of all employees on a certain day, according to the time of arrival at the company. Late arrivals, early departures, and unchecked cards are identified in three different colors.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44039"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4040" name="图片 1"/>
          <p:cNvPicPr>
            <a:picLocks noChangeAspect="1"/>
          </p:cNvPicPr>
          <p:nvPr/>
        </p:nvPicPr>
        <p:blipFill>
          <a:blip r:embed="rId1"/>
          <a:stretch>
            <a:fillRect/>
          </a:stretch>
        </p:blipFill>
        <p:spPr>
          <a:xfrm>
            <a:off x="6200775" y="1585913"/>
            <a:ext cx="2511425" cy="4467225"/>
          </a:xfrm>
          <a:prstGeom prst="rect">
            <a:avLst/>
          </a:prstGeom>
          <a:noFill/>
          <a:ln w="9525" cap="flat" cmpd="sng">
            <a:solidFill>
              <a:srgbClr val="404040"/>
            </a:solidFill>
            <a:prstDash val="solid"/>
            <a:miter/>
            <a:headEnd type="none" w="med" len="med"/>
            <a:tailEnd type="none" w="med" len="med"/>
          </a:ln>
        </p:spPr>
      </p:pic>
      <p:pic>
        <p:nvPicPr>
          <p:cNvPr id="44041" name="图片 7"/>
          <p:cNvPicPr>
            <a:picLocks noChangeAspect="1"/>
          </p:cNvPicPr>
          <p:nvPr/>
        </p:nvPicPr>
        <p:blipFill>
          <a:blip r:embed="rId2"/>
          <a:stretch>
            <a:fillRect/>
          </a:stretch>
        </p:blipFill>
        <p:spPr>
          <a:xfrm>
            <a:off x="8824913" y="1581150"/>
            <a:ext cx="2514600" cy="4471988"/>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8.4 Attendance check</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5060"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文本框 13"/>
          <p:cNvSpPr txBox="1"/>
          <p:nvPr/>
        </p:nvSpPr>
        <p:spPr>
          <a:xfrm>
            <a:off x="1343025" y="2544763"/>
            <a:ext cx="4549775" cy="10620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Swipe from left to right to view the staff attendance on different months.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45063"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5064" name="图片 1"/>
          <p:cNvPicPr>
            <a:picLocks noChangeAspect="1"/>
          </p:cNvPicPr>
          <p:nvPr/>
        </p:nvPicPr>
        <p:blipFill>
          <a:blip r:embed="rId1"/>
          <a:stretch>
            <a:fillRect/>
          </a:stretch>
        </p:blipFill>
        <p:spPr>
          <a:xfrm>
            <a:off x="7597775" y="1450975"/>
            <a:ext cx="2424113" cy="431165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8.5 Property settings</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6084"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文本框 13"/>
          <p:cNvSpPr txBox="1"/>
          <p:nvPr/>
        </p:nvSpPr>
        <p:spPr>
          <a:xfrm>
            <a:off x="604838" y="2544763"/>
            <a:ext cx="5287962" cy="10239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In this module, you can set the company name, departments, working hours, working days, and holidays.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46087"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6088" name="图片 1"/>
          <p:cNvPicPr>
            <a:picLocks noChangeAspect="1"/>
          </p:cNvPicPr>
          <p:nvPr/>
        </p:nvPicPr>
        <p:blipFill>
          <a:blip r:embed="rId1"/>
          <a:stretch>
            <a:fillRect/>
          </a:stretch>
        </p:blipFill>
        <p:spPr>
          <a:xfrm>
            <a:off x="7305675" y="1273175"/>
            <a:ext cx="2774950" cy="4937125"/>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1090613"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8.6 Time settings</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7108"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 name="文本框 13"/>
          <p:cNvSpPr txBox="1"/>
          <p:nvPr/>
        </p:nvSpPr>
        <p:spPr>
          <a:xfrm>
            <a:off x="1090613" y="253523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work time settings can judge if you are late or early to leave.</a:t>
            </a: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47111"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7112" name="图片 1"/>
          <p:cNvPicPr>
            <a:picLocks noChangeAspect="1"/>
          </p:cNvPicPr>
          <p:nvPr/>
        </p:nvPicPr>
        <p:blipFill>
          <a:blip r:embed="rId1"/>
          <a:stretch>
            <a:fillRect/>
          </a:stretch>
        </p:blipFill>
        <p:spPr>
          <a:xfrm>
            <a:off x="7443788" y="1352550"/>
            <a:ext cx="2740025" cy="4873625"/>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8.7 Workday settings</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8132"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2" name="文本框 13"/>
          <p:cNvSpPr txBox="1"/>
          <p:nvPr/>
        </p:nvSpPr>
        <p:spPr>
          <a:xfrm>
            <a:off x="604838" y="2501900"/>
            <a:ext cx="5100637"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You can set certain workdays you want in this module. </a:t>
            </a:r>
            <a:endParaRPr lang="en-US" altLang="zh-CN" sz="1400" dirty="0">
              <a:solidFill>
                <a:srgbClr val="404040"/>
              </a:solidFill>
              <a:latin typeface="微软雅黑" panose="020B0503020204020204" pitchFamily="34" charset="-122"/>
              <a:ea typeface="微软雅黑" panose="020B0503020204020204" pitchFamily="34" charset="-122"/>
            </a:endParaRPr>
          </a:p>
        </p:txBody>
      </p:sp>
      <p:sp>
        <p:nvSpPr>
          <p:cNvPr id="48135"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8136" name="图片 2"/>
          <p:cNvPicPr>
            <a:picLocks noChangeAspect="1"/>
          </p:cNvPicPr>
          <p:nvPr/>
        </p:nvPicPr>
        <p:blipFill>
          <a:blip r:embed="rId1"/>
          <a:stretch>
            <a:fillRect/>
          </a:stretch>
        </p:blipFill>
        <p:spPr>
          <a:xfrm>
            <a:off x="6067425" y="1317625"/>
            <a:ext cx="2662238" cy="4737100"/>
          </a:xfrm>
          <a:prstGeom prst="rect">
            <a:avLst/>
          </a:prstGeom>
          <a:noFill/>
          <a:ln w="9525" cap="flat" cmpd="sng">
            <a:solidFill>
              <a:srgbClr val="404040"/>
            </a:solidFill>
            <a:prstDash val="solid"/>
            <a:miter/>
            <a:headEnd type="none" w="med" len="med"/>
            <a:tailEnd type="none" w="med" len="med"/>
          </a:ln>
        </p:spPr>
      </p:pic>
      <p:pic>
        <p:nvPicPr>
          <p:cNvPr id="48137" name="图片 5"/>
          <p:cNvPicPr>
            <a:picLocks noChangeAspect="1"/>
          </p:cNvPicPr>
          <p:nvPr/>
        </p:nvPicPr>
        <p:blipFill>
          <a:blip r:embed="rId2"/>
          <a:stretch>
            <a:fillRect/>
          </a:stretch>
        </p:blipFill>
        <p:spPr>
          <a:xfrm>
            <a:off x="8904288" y="1317625"/>
            <a:ext cx="2663825" cy="473710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8.8 Holiday settings</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49156" name="文本框 5"/>
          <p:cNvSpPr txBox="1"/>
          <p:nvPr/>
        </p:nvSpPr>
        <p:spPr>
          <a:xfrm>
            <a:off x="311150" y="322263"/>
            <a:ext cx="5212389"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functions-attendance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3" name="文本框 13"/>
          <p:cNvSpPr txBox="1"/>
          <p:nvPr/>
        </p:nvSpPr>
        <p:spPr>
          <a:xfrm>
            <a:off x="604838" y="2501900"/>
            <a:ext cx="4995862" cy="10239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You can set holidays and workdays according to your need.</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49159"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49160" name="图片 1"/>
          <p:cNvPicPr>
            <a:picLocks noChangeAspect="1"/>
          </p:cNvPicPr>
          <p:nvPr/>
        </p:nvPicPr>
        <p:blipFill>
          <a:blip r:embed="rId1"/>
          <a:stretch>
            <a:fillRect/>
          </a:stretch>
        </p:blipFill>
        <p:spPr>
          <a:xfrm>
            <a:off x="6234113" y="1563688"/>
            <a:ext cx="2524125" cy="4489450"/>
          </a:xfrm>
          <a:prstGeom prst="rect">
            <a:avLst/>
          </a:prstGeom>
          <a:noFill/>
          <a:ln w="9525" cap="flat" cmpd="sng">
            <a:solidFill>
              <a:srgbClr val="404040"/>
            </a:solidFill>
            <a:prstDash val="solid"/>
            <a:miter/>
            <a:headEnd type="none" w="med" len="med"/>
            <a:tailEnd type="none" w="med" len="med"/>
          </a:ln>
        </p:spPr>
      </p:pic>
      <p:pic>
        <p:nvPicPr>
          <p:cNvPr id="49161" name="图片 2"/>
          <p:cNvPicPr>
            <a:picLocks noChangeAspect="1"/>
          </p:cNvPicPr>
          <p:nvPr/>
        </p:nvPicPr>
        <p:blipFill>
          <a:blip r:embed="rId2"/>
          <a:stretch>
            <a:fillRect/>
          </a:stretch>
        </p:blipFill>
        <p:spPr>
          <a:xfrm>
            <a:off x="8907463" y="1563688"/>
            <a:ext cx="2524125" cy="448945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3"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9. System settings</a:t>
            </a:r>
            <a:endParaRPr lang="zh-CN" altLang="en-US"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0180" name="文本框 5"/>
          <p:cNvSpPr txBox="1"/>
          <p:nvPr/>
        </p:nvSpPr>
        <p:spPr>
          <a:xfrm>
            <a:off x="311150" y="322263"/>
            <a:ext cx="4237763"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functions-system settings</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4" name="文本框 13"/>
          <p:cNvSpPr txBox="1"/>
          <p:nvPr/>
        </p:nvSpPr>
        <p:spPr>
          <a:xfrm>
            <a:off x="1419225" y="4437063"/>
            <a:ext cx="5330825" cy="1384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Touch unlock setting determines whether you can open the door by touching the lock.</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en-US" sz="1400" dirty="0">
              <a:solidFill>
                <a:srgbClr val="7F7F7F"/>
              </a:solidFill>
              <a:latin typeface="微软雅黑" panose="020B0503020204020204" pitchFamily="34" charset="-122"/>
              <a:ea typeface="微软雅黑" panose="020B0503020204020204" pitchFamily="34" charset="-122"/>
            </a:endParaRPr>
          </a:p>
        </p:txBody>
      </p:sp>
      <p:sp>
        <p:nvSpPr>
          <p:cNvPr id="15" name="信息"/>
          <p:cNvSpPr/>
          <p:nvPr/>
        </p:nvSpPr>
        <p:spPr>
          <a:xfrm>
            <a:off x="944563" y="4532313"/>
            <a:ext cx="371475" cy="369888"/>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1200" cap="none" spc="0" normalizeH="0" baseline="0" noProof="1">
              <a:ln>
                <a:noFill/>
              </a:ln>
              <a:solidFill>
                <a:srgbClr val="FFFFFF"/>
              </a:solidFill>
              <a:effectLst/>
              <a:uLnTx/>
              <a:uFillTx/>
              <a:latin typeface="+mn-lt"/>
              <a:ea typeface="+mn-ea"/>
              <a:cs typeface="+mn-cs"/>
            </a:endParaRPr>
          </a:p>
        </p:txBody>
      </p:sp>
      <p:sp>
        <p:nvSpPr>
          <p:cNvPr id="50184"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3"/>
          <p:cNvSpPr txBox="1"/>
          <p:nvPr/>
        </p:nvSpPr>
        <p:spPr>
          <a:xfrm>
            <a:off x="757238" y="2449513"/>
            <a:ext cx="5967412" cy="1346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In the system settings, it includes touch unlock switch, group management, gateway management, security settings, reminder, transfer smart lock and so on.</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200" dirty="0">
              <a:solidFill>
                <a:srgbClr val="404040"/>
              </a:solidFill>
              <a:latin typeface="微软雅黑" panose="020B0503020204020204" pitchFamily="34" charset="-122"/>
              <a:ea typeface="微软雅黑" panose="020B0503020204020204" pitchFamily="34" charset="-122"/>
            </a:endParaRPr>
          </a:p>
        </p:txBody>
      </p:sp>
      <p:pic>
        <p:nvPicPr>
          <p:cNvPr id="50186" name="图片 2"/>
          <p:cNvPicPr>
            <a:picLocks noChangeAspect="1"/>
          </p:cNvPicPr>
          <p:nvPr/>
        </p:nvPicPr>
        <p:blipFill>
          <a:blip r:embed="rId1"/>
          <a:stretch>
            <a:fillRect/>
          </a:stretch>
        </p:blipFill>
        <p:spPr>
          <a:xfrm>
            <a:off x="7885113" y="1563688"/>
            <a:ext cx="2716212" cy="4827587"/>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6167437"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9.1 Key groups management</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1204" name="文本框 5"/>
          <p:cNvSpPr txBox="1"/>
          <p:nvPr/>
        </p:nvSpPr>
        <p:spPr>
          <a:xfrm>
            <a:off x="311150" y="322263"/>
            <a:ext cx="419417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functions-system settings</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1206" name="文本框 7"/>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文本框 13"/>
          <p:cNvSpPr txBox="1"/>
          <p:nvPr/>
        </p:nvSpPr>
        <p:spPr>
          <a:xfrm>
            <a:off x="604838" y="2501900"/>
            <a:ext cx="6167437" cy="10239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In the case of a large number of keys, you can use group management module.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51208" name="图片 9"/>
          <p:cNvPicPr>
            <a:picLocks noChangeAspect="1"/>
          </p:cNvPicPr>
          <p:nvPr/>
        </p:nvPicPr>
        <p:blipFill>
          <a:blip r:embed="rId1"/>
          <a:stretch>
            <a:fillRect/>
          </a:stretch>
        </p:blipFill>
        <p:spPr>
          <a:xfrm>
            <a:off x="7558088" y="1338263"/>
            <a:ext cx="2684462" cy="4772025"/>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52197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9.2 Transfer admin rights</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2228" name="文本框 5"/>
          <p:cNvSpPr txBox="1"/>
          <p:nvPr/>
        </p:nvSpPr>
        <p:spPr>
          <a:xfrm>
            <a:off x="311150" y="322263"/>
            <a:ext cx="4237763"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functions-system settings</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2230" name="文本框 7"/>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文本框 13"/>
          <p:cNvSpPr txBox="1"/>
          <p:nvPr/>
        </p:nvSpPr>
        <p:spPr>
          <a:xfrm>
            <a:off x="604838" y="2501900"/>
            <a:ext cx="5100637" cy="1346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administrator can transfer the lock to other users or to the apartment (Room Master user). Only the account that manages the lock has the right to transfer the lock.</a:t>
            </a: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52232" name="图片 11"/>
          <p:cNvPicPr>
            <a:picLocks noChangeAspect="1"/>
          </p:cNvPicPr>
          <p:nvPr/>
        </p:nvPicPr>
        <p:blipFill>
          <a:blip r:embed="rId1"/>
          <a:stretch>
            <a:fillRect/>
          </a:stretch>
        </p:blipFill>
        <p:spPr>
          <a:xfrm>
            <a:off x="9070975" y="1525588"/>
            <a:ext cx="2547938" cy="4527550"/>
          </a:xfrm>
          <a:prstGeom prst="rect">
            <a:avLst/>
          </a:prstGeom>
          <a:noFill/>
          <a:ln w="9525" cap="flat" cmpd="sng">
            <a:solidFill>
              <a:srgbClr val="404040"/>
            </a:solidFill>
            <a:prstDash val="solid"/>
            <a:miter/>
            <a:headEnd type="none" w="med" len="med"/>
            <a:tailEnd type="none" w="med" len="med"/>
          </a:ln>
        </p:spPr>
      </p:pic>
      <p:pic>
        <p:nvPicPr>
          <p:cNvPr id="52233" name="图片 12"/>
          <p:cNvPicPr>
            <a:picLocks noChangeAspect="1"/>
          </p:cNvPicPr>
          <p:nvPr/>
        </p:nvPicPr>
        <p:blipFill>
          <a:blip r:embed="rId2"/>
          <a:stretch>
            <a:fillRect/>
          </a:stretch>
        </p:blipFill>
        <p:spPr>
          <a:xfrm>
            <a:off x="6337300" y="1525588"/>
            <a:ext cx="2546350" cy="452755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3251" name="文本框 5"/>
          <p:cNvSpPr txBox="1"/>
          <p:nvPr/>
        </p:nvSpPr>
        <p:spPr>
          <a:xfrm>
            <a:off x="311150" y="322263"/>
            <a:ext cx="4237763"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functions-system settings</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3253" name="文本框 7"/>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文本框 13"/>
          <p:cNvSpPr txBox="1"/>
          <p:nvPr/>
        </p:nvSpPr>
        <p:spPr>
          <a:xfrm>
            <a:off x="585788" y="2322513"/>
            <a:ext cx="4700587" cy="13462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After inputting the account, you will receive a verification code. Filling in the correct number, you will transfer successfully.</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3" name="文本框 13"/>
          <p:cNvSpPr txBox="1"/>
          <p:nvPr/>
        </p:nvSpPr>
        <p:spPr>
          <a:xfrm>
            <a:off x="604838" y="3609975"/>
            <a:ext cx="5405437" cy="106203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The account of the apartment transfer receive must be the administrator account.</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7F7F7F"/>
              </a:solidFill>
              <a:latin typeface="微软雅黑" panose="020B0503020204020204" pitchFamily="34" charset="-122"/>
              <a:ea typeface="微软雅黑" panose="020B0503020204020204" pitchFamily="34" charset="-122"/>
            </a:endParaRPr>
          </a:p>
        </p:txBody>
      </p:sp>
      <p:sp>
        <p:nvSpPr>
          <p:cNvPr id="14" name="信息"/>
          <p:cNvSpPr/>
          <p:nvPr/>
        </p:nvSpPr>
        <p:spPr>
          <a:xfrm>
            <a:off x="585788" y="3641725"/>
            <a:ext cx="371475" cy="371475"/>
          </a:xfrm>
          <a:custGeom>
            <a:avLst/>
            <a:gdLst>
              <a:gd name="connsiteX0" fmla="*/ 577329 w 833225"/>
              <a:gd name="connsiteY0" fmla="*/ 241699 h 624687"/>
              <a:gd name="connsiteX1" fmla="*/ 541325 w 833225"/>
              <a:gd name="connsiteY1" fmla="*/ 277703 h 624687"/>
              <a:gd name="connsiteX2" fmla="*/ 577329 w 833225"/>
              <a:gd name="connsiteY2" fmla="*/ 313707 h 624687"/>
              <a:gd name="connsiteX3" fmla="*/ 613333 w 833225"/>
              <a:gd name="connsiteY3" fmla="*/ 277703 h 624687"/>
              <a:gd name="connsiteX4" fmla="*/ 577329 w 833225"/>
              <a:gd name="connsiteY4" fmla="*/ 241699 h 624687"/>
              <a:gd name="connsiteX5" fmla="*/ 424929 w 833225"/>
              <a:gd name="connsiteY5" fmla="*/ 241699 h 624687"/>
              <a:gd name="connsiteX6" fmla="*/ 388925 w 833225"/>
              <a:gd name="connsiteY6" fmla="*/ 277703 h 624687"/>
              <a:gd name="connsiteX7" fmla="*/ 424929 w 833225"/>
              <a:gd name="connsiteY7" fmla="*/ 313707 h 624687"/>
              <a:gd name="connsiteX8" fmla="*/ 460933 w 833225"/>
              <a:gd name="connsiteY8" fmla="*/ 277703 h 624687"/>
              <a:gd name="connsiteX9" fmla="*/ 424929 w 833225"/>
              <a:gd name="connsiteY9" fmla="*/ 241699 h 624687"/>
              <a:gd name="connsiteX10" fmla="*/ 272529 w 833225"/>
              <a:gd name="connsiteY10" fmla="*/ 241699 h 624687"/>
              <a:gd name="connsiteX11" fmla="*/ 236525 w 833225"/>
              <a:gd name="connsiteY11" fmla="*/ 277703 h 624687"/>
              <a:gd name="connsiteX12" fmla="*/ 272529 w 833225"/>
              <a:gd name="connsiteY12" fmla="*/ 313707 h 624687"/>
              <a:gd name="connsiteX13" fmla="*/ 308533 w 833225"/>
              <a:gd name="connsiteY13" fmla="*/ 277703 h 624687"/>
              <a:gd name="connsiteX14" fmla="*/ 272529 w 833225"/>
              <a:gd name="connsiteY14" fmla="*/ 241699 h 624687"/>
              <a:gd name="connsiteX15" fmla="*/ 429066 w 833225"/>
              <a:gd name="connsiteY15" fmla="*/ 124 h 624687"/>
              <a:gd name="connsiteX16" fmla="*/ 543580 w 833225"/>
              <a:gd name="connsiteY16" fmla="*/ 13237 h 624687"/>
              <a:gd name="connsiteX17" fmla="*/ 789350 w 833225"/>
              <a:gd name="connsiteY17" fmla="*/ 401436 h 624687"/>
              <a:gd name="connsiteX18" fmla="*/ 362652 w 833225"/>
              <a:gd name="connsiteY18" fmla="*/ 552944 h 624687"/>
              <a:gd name="connsiteX19" fmla="*/ 243007 w 833225"/>
              <a:gd name="connsiteY19" fmla="*/ 624687 h 624687"/>
              <a:gd name="connsiteX20" fmla="*/ 211865 w 833225"/>
              <a:gd name="connsiteY20" fmla="*/ 519440 h 624687"/>
              <a:gd name="connsiteX21" fmla="*/ 117966 w 833225"/>
              <a:gd name="connsiteY21" fmla="*/ 84077 h 624687"/>
              <a:gd name="connsiteX22" fmla="*/ 429066 w 833225"/>
              <a:gd name="connsiteY22" fmla="*/ 124 h 62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833225" h="624687">
                <a:moveTo>
                  <a:pt x="577329" y="241699"/>
                </a:moveTo>
                <a:cubicBezTo>
                  <a:pt x="557445" y="241699"/>
                  <a:pt x="541325" y="257819"/>
                  <a:pt x="541325" y="277703"/>
                </a:cubicBezTo>
                <a:cubicBezTo>
                  <a:pt x="541325" y="297587"/>
                  <a:pt x="557445" y="313707"/>
                  <a:pt x="577329" y="313707"/>
                </a:cubicBezTo>
                <a:cubicBezTo>
                  <a:pt x="597213" y="313707"/>
                  <a:pt x="613333" y="297587"/>
                  <a:pt x="613333" y="277703"/>
                </a:cubicBezTo>
                <a:cubicBezTo>
                  <a:pt x="613333" y="257819"/>
                  <a:pt x="597213" y="241699"/>
                  <a:pt x="577329" y="241699"/>
                </a:cubicBezTo>
                <a:close/>
                <a:moveTo>
                  <a:pt x="424929" y="241699"/>
                </a:moveTo>
                <a:cubicBezTo>
                  <a:pt x="405045" y="241699"/>
                  <a:pt x="388925" y="257819"/>
                  <a:pt x="388925" y="277703"/>
                </a:cubicBezTo>
                <a:cubicBezTo>
                  <a:pt x="388925" y="297587"/>
                  <a:pt x="405045" y="313707"/>
                  <a:pt x="424929" y="313707"/>
                </a:cubicBezTo>
                <a:cubicBezTo>
                  <a:pt x="444813" y="313707"/>
                  <a:pt x="460933" y="297587"/>
                  <a:pt x="460933" y="277703"/>
                </a:cubicBezTo>
                <a:cubicBezTo>
                  <a:pt x="460933" y="257819"/>
                  <a:pt x="444813" y="241699"/>
                  <a:pt x="424929" y="241699"/>
                </a:cubicBezTo>
                <a:close/>
                <a:moveTo>
                  <a:pt x="272529" y="241699"/>
                </a:moveTo>
                <a:cubicBezTo>
                  <a:pt x="252645" y="241699"/>
                  <a:pt x="236525" y="257819"/>
                  <a:pt x="236525" y="277703"/>
                </a:cubicBezTo>
                <a:cubicBezTo>
                  <a:pt x="236525" y="297587"/>
                  <a:pt x="252645" y="313707"/>
                  <a:pt x="272529" y="313707"/>
                </a:cubicBezTo>
                <a:cubicBezTo>
                  <a:pt x="292413" y="313707"/>
                  <a:pt x="308533" y="297587"/>
                  <a:pt x="308533" y="277703"/>
                </a:cubicBezTo>
                <a:cubicBezTo>
                  <a:pt x="308533" y="257819"/>
                  <a:pt x="292413" y="241699"/>
                  <a:pt x="272529" y="241699"/>
                </a:cubicBezTo>
                <a:close/>
                <a:moveTo>
                  <a:pt x="429066" y="124"/>
                </a:moveTo>
                <a:cubicBezTo>
                  <a:pt x="467414" y="891"/>
                  <a:pt x="505944" y="5202"/>
                  <a:pt x="543580" y="13237"/>
                </a:cubicBezTo>
                <a:cubicBezTo>
                  <a:pt x="786614" y="65121"/>
                  <a:pt x="903137" y="249172"/>
                  <a:pt x="789350" y="401436"/>
                </a:cubicBezTo>
                <a:cubicBezTo>
                  <a:pt x="710142" y="507428"/>
                  <a:pt x="538801" y="568267"/>
                  <a:pt x="362652" y="552944"/>
                </a:cubicBezTo>
                <a:lnTo>
                  <a:pt x="243007" y="624687"/>
                </a:lnTo>
                <a:lnTo>
                  <a:pt x="211865" y="519440"/>
                </a:lnTo>
                <a:cubicBezTo>
                  <a:pt x="-26035" y="429957"/>
                  <a:pt x="-72481" y="214611"/>
                  <a:pt x="117966" y="84077"/>
                </a:cubicBezTo>
                <a:cubicBezTo>
                  <a:pt x="200623" y="27423"/>
                  <a:pt x="314022" y="-2176"/>
                  <a:pt x="429066" y="124"/>
                </a:cubicBezTo>
                <a:close/>
              </a:path>
            </a:pathLst>
          </a:cu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en-US" sz="1800" b="0" i="0" u="none" strike="noStrike" kern="1200" cap="none" spc="0" normalizeH="0" baseline="0" noProof="1">
              <a:ln>
                <a:noFill/>
              </a:ln>
              <a:solidFill>
                <a:srgbClr val="FFFFFF"/>
              </a:solidFill>
              <a:effectLst/>
              <a:uLnTx/>
              <a:uFillTx/>
              <a:latin typeface="+mn-lt"/>
              <a:ea typeface="+mn-ea"/>
              <a:cs typeface="+mn-cs"/>
            </a:endParaRPr>
          </a:p>
        </p:txBody>
      </p:sp>
      <p:pic>
        <p:nvPicPr>
          <p:cNvPr id="53257" name="图片 11"/>
          <p:cNvPicPr>
            <a:picLocks noChangeAspect="1"/>
          </p:cNvPicPr>
          <p:nvPr/>
        </p:nvPicPr>
        <p:blipFill>
          <a:blip r:embed="rId1"/>
          <a:stretch>
            <a:fillRect/>
          </a:stretch>
        </p:blipFill>
        <p:spPr>
          <a:xfrm>
            <a:off x="6029325" y="1555750"/>
            <a:ext cx="2530475" cy="4498975"/>
          </a:xfrm>
          <a:prstGeom prst="rect">
            <a:avLst/>
          </a:prstGeom>
          <a:noFill/>
          <a:ln w="9525" cap="flat" cmpd="sng">
            <a:solidFill>
              <a:srgbClr val="404040"/>
            </a:solidFill>
            <a:prstDash val="solid"/>
            <a:miter/>
            <a:headEnd type="none" w="med" len="med"/>
            <a:tailEnd type="none" w="med" len="med"/>
          </a:ln>
        </p:spPr>
      </p:pic>
      <p:pic>
        <p:nvPicPr>
          <p:cNvPr id="53258" name="图片 1"/>
          <p:cNvPicPr>
            <a:picLocks noChangeAspect="1"/>
          </p:cNvPicPr>
          <p:nvPr/>
        </p:nvPicPr>
        <p:blipFill>
          <a:blip r:embed="rId2"/>
          <a:stretch>
            <a:fillRect/>
          </a:stretch>
        </p:blipFill>
        <p:spPr>
          <a:xfrm>
            <a:off x="8836025" y="1555750"/>
            <a:ext cx="2530475" cy="4498975"/>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文本框 13"/>
          <p:cNvSpPr txBox="1"/>
          <p:nvPr/>
        </p:nvSpPr>
        <p:spPr>
          <a:xfrm>
            <a:off x="7175500" y="1714500"/>
            <a:ext cx="4645025"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1. Registration and login</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14" name="矩形 13"/>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8196" name="文本框 14"/>
          <p:cNvSpPr txBox="1"/>
          <p:nvPr/>
        </p:nvSpPr>
        <p:spPr>
          <a:xfrm>
            <a:off x="311150" y="322263"/>
            <a:ext cx="464248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Ⅲ</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functions-registration and login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16" name="剪去同侧角的矩形 15"/>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13"/>
          <p:cNvSpPr txBox="1"/>
          <p:nvPr/>
        </p:nvSpPr>
        <p:spPr>
          <a:xfrm>
            <a:off x="7175500" y="2636838"/>
            <a:ext cx="4140200" cy="263842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TT lock users can register the account by mobile phone and Email which currently support 200 countries and regions on the world. The verification code will be sent to user</a:t>
            </a:r>
            <a:r>
              <a:rPr lang="zh-CN" altLang="zh-CN" sz="1400" dirty="0">
                <a:solidFill>
                  <a:srgbClr val="404040"/>
                </a:solidFill>
                <a:latin typeface="微软雅黑" panose="020B0503020204020204" pitchFamily="34" charset="-122"/>
                <a:ea typeface="微软雅黑" panose="020B0503020204020204" pitchFamily="34" charset="-122"/>
              </a:rPr>
              <a:t>’</a:t>
            </a:r>
            <a:r>
              <a:rPr lang="en-US" altLang="zh-CN" sz="1400" dirty="0">
                <a:solidFill>
                  <a:srgbClr val="404040"/>
                </a:solidFill>
                <a:latin typeface="微软雅黑" panose="020B0503020204020204" pitchFamily="34" charset="-122"/>
                <a:ea typeface="微软雅黑" panose="020B0503020204020204" pitchFamily="34" charset="-122"/>
              </a:rPr>
              <a:t>s mobile phone or email, and the registration will be successful after the verification.</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en-US" sz="1400" dirty="0">
              <a:solidFill>
                <a:srgbClr val="404040"/>
              </a:solidFill>
              <a:latin typeface="微软雅黑" panose="020B0503020204020204" pitchFamily="34" charset="-122"/>
              <a:ea typeface="微软雅黑" panose="020B0503020204020204" pitchFamily="34" charset="-122"/>
            </a:endParaRPr>
          </a:p>
        </p:txBody>
      </p:sp>
      <p:sp>
        <p:nvSpPr>
          <p:cNvPr id="8199"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pic>
        <p:nvPicPr>
          <p:cNvPr id="8200" name="图片 1"/>
          <p:cNvPicPr>
            <a:picLocks noChangeAspect="1"/>
          </p:cNvPicPr>
          <p:nvPr/>
        </p:nvPicPr>
        <p:blipFill>
          <a:blip r:embed="rId1"/>
          <a:stretch>
            <a:fillRect/>
          </a:stretch>
        </p:blipFill>
        <p:spPr>
          <a:xfrm>
            <a:off x="1025525" y="1463675"/>
            <a:ext cx="2528888" cy="4495800"/>
          </a:xfrm>
          <a:prstGeom prst="rect">
            <a:avLst/>
          </a:prstGeom>
          <a:noFill/>
          <a:ln w="9525" cap="flat" cmpd="sng">
            <a:solidFill>
              <a:srgbClr val="404040"/>
            </a:solidFill>
            <a:prstDash val="solid"/>
            <a:miter/>
            <a:headEnd type="none" w="med" len="med"/>
            <a:tailEnd type="none" w="med" len="med"/>
          </a:ln>
        </p:spPr>
      </p:pic>
      <p:pic>
        <p:nvPicPr>
          <p:cNvPr id="8201" name="图片 2"/>
          <p:cNvPicPr>
            <a:picLocks noChangeAspect="1"/>
          </p:cNvPicPr>
          <p:nvPr/>
        </p:nvPicPr>
        <p:blipFill>
          <a:blip r:embed="rId2"/>
          <a:stretch>
            <a:fillRect/>
          </a:stretch>
        </p:blipFill>
        <p:spPr>
          <a:xfrm>
            <a:off x="3709988" y="1463675"/>
            <a:ext cx="2528887" cy="4495800"/>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488950" y="1563688"/>
            <a:ext cx="5287963" cy="5238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9.3 AI customer service</a:t>
            </a:r>
            <a:endParaRPr lang="zh-CN"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4276" name="文本框 5"/>
          <p:cNvSpPr txBox="1"/>
          <p:nvPr/>
        </p:nvSpPr>
        <p:spPr>
          <a:xfrm>
            <a:off x="311150" y="322263"/>
            <a:ext cx="4378058"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functions-customer service </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4278" name="文本框 7"/>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文本框 13"/>
          <p:cNvSpPr txBox="1"/>
          <p:nvPr/>
        </p:nvSpPr>
        <p:spPr>
          <a:xfrm>
            <a:off x="1096963" y="2540000"/>
            <a:ext cx="3629025" cy="133794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user can consult and give feedback through the AI customer service.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200" dirty="0">
              <a:solidFill>
                <a:srgbClr val="404040"/>
              </a:solidFill>
              <a:latin typeface="微软雅黑" panose="020B0503020204020204" pitchFamily="34" charset="-122"/>
              <a:ea typeface="微软雅黑" panose="020B0503020204020204" pitchFamily="34" charset="-122"/>
            </a:endParaRPr>
          </a:p>
        </p:txBody>
      </p:sp>
      <p:pic>
        <p:nvPicPr>
          <p:cNvPr id="54280" name="Picture 3"/>
          <p:cNvPicPr>
            <a:picLocks noChangeAspect="1"/>
          </p:cNvPicPr>
          <p:nvPr/>
        </p:nvPicPr>
        <p:blipFill>
          <a:blip r:embed="rId1"/>
          <a:stretch>
            <a:fillRect/>
          </a:stretch>
        </p:blipFill>
        <p:spPr>
          <a:xfrm>
            <a:off x="8408988" y="1563688"/>
            <a:ext cx="2619375" cy="4489450"/>
          </a:xfrm>
          <a:prstGeom prst="rect">
            <a:avLst/>
          </a:prstGeom>
          <a:noFill/>
          <a:ln w="12700" cap="flat" cmpd="sng">
            <a:solidFill>
              <a:srgbClr val="595959"/>
            </a:solidFill>
            <a:prstDash val="solid"/>
            <a:miter/>
            <a:headEnd type="none" w="med" len="med"/>
            <a:tailEnd type="none" w="med" len="med"/>
          </a:ln>
        </p:spPr>
      </p:pic>
      <p:pic>
        <p:nvPicPr>
          <p:cNvPr id="54281" name="图片 5"/>
          <p:cNvPicPr>
            <a:picLocks noChangeAspect="1"/>
          </p:cNvPicPr>
          <p:nvPr/>
        </p:nvPicPr>
        <p:blipFill>
          <a:blip r:embed="rId2"/>
          <a:stretch>
            <a:fillRect/>
          </a:stretch>
        </p:blipFill>
        <p:spPr>
          <a:xfrm>
            <a:off x="5578475" y="1563688"/>
            <a:ext cx="2535238" cy="4505325"/>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585788" y="1566863"/>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9.4 About the APP </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5300" name="文本框 5"/>
          <p:cNvSpPr txBox="1"/>
          <p:nvPr/>
        </p:nvSpPr>
        <p:spPr>
          <a:xfrm>
            <a:off x="311150" y="322263"/>
            <a:ext cx="4271426" cy="369332"/>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800" b="1" dirty="0">
                <a:solidFill>
                  <a:srgbClr val="404040"/>
                </a:solidFill>
                <a:latin typeface="微软雅黑" panose="020B0503020204020204" pitchFamily="34" charset="-122"/>
                <a:ea typeface="微软雅黑" panose="020B0503020204020204" pitchFamily="34" charset="-122"/>
              </a:rPr>
              <a:t>（</a:t>
            </a:r>
            <a:r>
              <a:rPr lang="en-US" altLang="zh-CN" sz="1800" b="1" dirty="0">
                <a:solidFill>
                  <a:srgbClr val="404040"/>
                </a:solidFill>
                <a:latin typeface="微软雅黑" panose="020B0503020204020204" pitchFamily="34" charset="-122"/>
                <a:ea typeface="微软雅黑" panose="020B0503020204020204" pitchFamily="34" charset="-122"/>
              </a:rPr>
              <a:t> </a:t>
            </a:r>
            <a:r>
              <a:rPr lang="en-US" altLang="zh-CN" sz="1600" b="1" dirty="0">
                <a:solidFill>
                  <a:srgbClr val="404040"/>
                </a:solidFill>
                <a:latin typeface="微软雅黑" panose="020B0503020204020204" pitchFamily="34" charset="-122"/>
                <a:ea typeface="微软雅黑" panose="020B0503020204020204" pitchFamily="34" charset="-122"/>
              </a:rPr>
              <a:t>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functions-system settings</a:t>
            </a:r>
            <a:endParaRPr lang="en-US"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5302" name="文本框 7"/>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1" name="文本框 13"/>
          <p:cNvSpPr txBox="1"/>
          <p:nvPr/>
        </p:nvSpPr>
        <p:spPr>
          <a:xfrm>
            <a:off x="585788" y="2501900"/>
            <a:ext cx="444341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In the About moduel, you can check the version number of the app.</a:t>
            </a: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55304" name="图片 11"/>
          <p:cNvPicPr>
            <a:picLocks noChangeAspect="1"/>
          </p:cNvPicPr>
          <p:nvPr/>
        </p:nvPicPr>
        <p:blipFill>
          <a:blip r:embed="rId1"/>
          <a:stretch>
            <a:fillRect/>
          </a:stretch>
        </p:blipFill>
        <p:spPr>
          <a:xfrm>
            <a:off x="5846763" y="1393825"/>
            <a:ext cx="2716212" cy="4827588"/>
          </a:xfrm>
          <a:prstGeom prst="rect">
            <a:avLst/>
          </a:prstGeom>
          <a:noFill/>
          <a:ln w="9525" cap="flat" cmpd="sng">
            <a:solidFill>
              <a:srgbClr val="404040"/>
            </a:solidFill>
            <a:prstDash val="solid"/>
            <a:miter/>
            <a:headEnd type="none" w="med" len="med"/>
            <a:tailEnd type="none" w="med" len="med"/>
          </a:ln>
        </p:spPr>
      </p:pic>
      <p:pic>
        <p:nvPicPr>
          <p:cNvPr id="55305" name="图片 1"/>
          <p:cNvPicPr>
            <a:picLocks noChangeAspect="1"/>
          </p:cNvPicPr>
          <p:nvPr/>
        </p:nvPicPr>
        <p:blipFill>
          <a:blip r:embed="rId2"/>
          <a:stretch>
            <a:fillRect/>
          </a:stretch>
        </p:blipFill>
        <p:spPr>
          <a:xfrm>
            <a:off x="8834438" y="1393825"/>
            <a:ext cx="2722562" cy="4838700"/>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10. Gateway management</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6324" name="文本框 5"/>
          <p:cNvSpPr txBox="1"/>
          <p:nvPr/>
        </p:nvSpPr>
        <p:spPr>
          <a:xfrm>
            <a:off x="311150" y="322263"/>
            <a:ext cx="4928657"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functions-gateway management</a:t>
            </a:r>
            <a:endParaRPr lang="en-US"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pic>
        <p:nvPicPr>
          <p:cNvPr id="2" name="图片 1"/>
          <p:cNvPicPr>
            <a:picLocks noChangeAspect="1"/>
          </p:cNvPicPr>
          <p:nvPr/>
        </p:nvPicPr>
        <p:blipFill>
          <a:blip r:embed="rId1"/>
          <a:stretch>
            <a:fillRect/>
          </a:stretch>
        </p:blipFill>
        <p:spPr>
          <a:xfrm>
            <a:off x="6664325" y="1019175"/>
            <a:ext cx="4846638" cy="4846638"/>
          </a:xfrm>
          <a:prstGeom prst="rect">
            <a:avLst/>
          </a:prstGeom>
          <a:noFill/>
          <a:ln w="9525">
            <a:noFill/>
          </a:ln>
        </p:spPr>
      </p:pic>
      <p:sp>
        <p:nvSpPr>
          <p:cNvPr id="56327"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3" name="文本框 13"/>
          <p:cNvSpPr txBox="1"/>
          <p:nvPr/>
        </p:nvSpPr>
        <p:spPr>
          <a:xfrm>
            <a:off x="585788" y="2501900"/>
            <a:ext cx="5862637" cy="23161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 TT lock is directly connected via Bluetooth, that is why it is not attacked by the network. The gateway is a bridge between smart locks and home WIFI networks. Through the gateway, the user can remotely view and calibrate the lock clock, read the unlock record. Meanwhile, it can remotely delete and modify the password.</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604838"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10.1 Add the gateway </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7348" name="文本框 5"/>
          <p:cNvSpPr txBox="1"/>
          <p:nvPr/>
        </p:nvSpPr>
        <p:spPr>
          <a:xfrm>
            <a:off x="311150" y="322263"/>
            <a:ext cx="4928657"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functions-gateway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7350"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3"/>
          <p:cNvSpPr txBox="1"/>
          <p:nvPr/>
        </p:nvSpPr>
        <p:spPr>
          <a:xfrm>
            <a:off x="585788" y="2501900"/>
            <a:ext cx="4700587" cy="3954463"/>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sz="1600" dirty="0">
                <a:solidFill>
                  <a:srgbClr val="404040"/>
                </a:solidFill>
                <a:latin typeface="微软雅黑" panose="020B0503020204020204" pitchFamily="34" charset="-122"/>
                <a:ea typeface="微软雅黑" panose="020B0503020204020204" pitchFamily="34" charset="-122"/>
              </a:rPr>
              <a:t>Please add the gateway via APP</a:t>
            </a:r>
            <a:endParaRPr lang="en-US" altLang="zh-CN" sz="1600" dirty="0">
              <a:solidFill>
                <a:srgbClr val="404040"/>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r>
              <a:rPr lang="en-US" altLang="zh-CN" sz="1600" dirty="0">
                <a:solidFill>
                  <a:srgbClr val="404040"/>
                </a:solidFill>
                <a:latin typeface="微软雅黑" panose="020B0503020204020204" pitchFamily="34" charset="-122"/>
                <a:ea typeface="微软雅黑" panose="020B0503020204020204" pitchFamily="34" charset="-122"/>
              </a:rPr>
              <a:t>steps </a:t>
            </a:r>
            <a:r>
              <a:rPr lang="zh-CN" altLang="zh-CN" sz="1600" dirty="0">
                <a:solidFill>
                  <a:srgbClr val="404040"/>
                </a:solidFill>
                <a:latin typeface="微软雅黑" panose="020B0503020204020204" pitchFamily="34" charset="-122"/>
                <a:ea typeface="微软雅黑" panose="020B0503020204020204" pitchFamily="34" charset="-122"/>
              </a:rPr>
              <a:t>：</a:t>
            </a:r>
            <a:endParaRPr lang="zh-CN" altLang="zh-CN" sz="1600" dirty="0">
              <a:solidFill>
                <a:srgbClr val="404040"/>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A</a:t>
            </a:r>
            <a:r>
              <a:rPr lang="zh-CN" altLang="en-US" sz="1400" dirty="0">
                <a:solidFill>
                  <a:srgbClr val="7F7F7F"/>
                </a:solidFill>
                <a:latin typeface="微软雅黑" panose="020B0503020204020204" pitchFamily="34" charset="-122"/>
                <a:ea typeface="微软雅黑" panose="020B0503020204020204" pitchFamily="34" charset="-122"/>
              </a:rPr>
              <a:t>、</a:t>
            </a:r>
            <a:r>
              <a:rPr lang="en-US" altLang="zh-CN" sz="1400" dirty="0">
                <a:solidFill>
                  <a:srgbClr val="7F7F7F"/>
                </a:solidFill>
                <a:latin typeface="微软雅黑" panose="020B0503020204020204" pitchFamily="34" charset="-122"/>
                <a:ea typeface="微软雅黑" panose="020B0503020204020204" pitchFamily="34" charset="-122"/>
              </a:rPr>
              <a:t>Connect your phone to the WIFI network which the gateway is connected to.</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B</a:t>
            </a:r>
            <a:r>
              <a:rPr lang="zh-CN" altLang="en-US" sz="1400" dirty="0">
                <a:solidFill>
                  <a:srgbClr val="7F7F7F"/>
                </a:solidFill>
                <a:latin typeface="微软雅黑" panose="020B0503020204020204" pitchFamily="34" charset="-122"/>
                <a:ea typeface="微软雅黑" panose="020B0503020204020204" pitchFamily="34" charset="-122"/>
              </a:rPr>
              <a:t>、</a:t>
            </a:r>
            <a:r>
              <a:rPr lang="en-US" altLang="zh-CN" sz="1400" dirty="0">
                <a:solidFill>
                  <a:srgbClr val="7F7F7F"/>
                </a:solidFill>
                <a:latin typeface="微软雅黑" panose="020B0503020204020204" pitchFamily="34" charset="-122"/>
                <a:ea typeface="微软雅黑" panose="020B0503020204020204" pitchFamily="34" charset="-122"/>
              </a:rPr>
              <a:t>Click the plus button in the upper right corner and input the WIFI passcode and gateway name. Click OK and input the passcode for authentication.</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eaLnBrk="1" hangingPunct="1">
              <a:lnSpc>
                <a:spcPct val="15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C</a:t>
            </a:r>
            <a:r>
              <a:rPr lang="zh-CN" altLang="en-US" sz="1400" dirty="0">
                <a:solidFill>
                  <a:srgbClr val="7F7F7F"/>
                </a:solidFill>
                <a:latin typeface="微软雅黑" panose="020B0503020204020204" pitchFamily="34" charset="-122"/>
                <a:ea typeface="微软雅黑" panose="020B0503020204020204" pitchFamily="34" charset="-122"/>
              </a:rPr>
              <a:t>、</a:t>
            </a:r>
            <a:r>
              <a:rPr lang="en-US" altLang="zh-CN" sz="1400" dirty="0">
                <a:solidFill>
                  <a:srgbClr val="7F7F7F"/>
                </a:solidFill>
                <a:latin typeface="微软雅黑" panose="020B0503020204020204" pitchFamily="34" charset="-122"/>
                <a:ea typeface="微软雅黑" panose="020B0503020204020204" pitchFamily="34" charset="-122"/>
              </a:rPr>
              <a:t>Press and hold the setting button on the gateway for 5 seconds. The green light indicate that the gateway has entered the add-on mode.</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eaLnBrk="1" hangingPunct="1">
              <a:lnSpc>
                <a:spcPct val="100000"/>
              </a:lnSpc>
              <a:spcBef>
                <a:spcPct val="0"/>
              </a:spcBef>
              <a:buNone/>
            </a:pPr>
            <a:r>
              <a:rPr lang="en-US" altLang="zh-CN" sz="1400" dirty="0">
                <a:solidFill>
                  <a:srgbClr val="7F7F7F"/>
                </a:solidFill>
                <a:latin typeface="微软雅黑" panose="020B0503020204020204" pitchFamily="34" charset="-122"/>
                <a:ea typeface="微软雅黑" panose="020B0503020204020204" pitchFamily="34" charset="-122"/>
              </a:rPr>
              <a:t> </a:t>
            </a:r>
            <a:endParaRPr lang="zh-CN" altLang="zh-CN" sz="1400" dirty="0">
              <a:solidFill>
                <a:srgbClr val="7F7F7F"/>
              </a:solidFill>
              <a:latin typeface="微软雅黑" panose="020B0503020204020204" pitchFamily="34" charset="-122"/>
              <a:ea typeface="微软雅黑" panose="020B0503020204020204" pitchFamily="34" charset="-122"/>
            </a:endParaRPr>
          </a:p>
          <a:p>
            <a:pPr marL="0" lvl="0" indent="0" algn="just" eaLnBrk="1" hangingPunct="1">
              <a:lnSpc>
                <a:spcPct val="150000"/>
              </a:lnSpc>
              <a:spcBef>
                <a:spcPct val="0"/>
              </a:spcBef>
              <a:buNone/>
            </a:pPr>
            <a:endParaRPr lang="zh-CN" altLang="zh-CN" sz="1400" dirty="0">
              <a:solidFill>
                <a:srgbClr val="7F7F7F"/>
              </a:solidFill>
              <a:latin typeface="微软雅黑" panose="020B0503020204020204" pitchFamily="34" charset="-122"/>
              <a:ea typeface="微软雅黑" panose="020B0503020204020204" pitchFamily="34" charset="-122"/>
            </a:endParaRPr>
          </a:p>
        </p:txBody>
      </p:sp>
      <p:pic>
        <p:nvPicPr>
          <p:cNvPr id="57352" name="图片 2"/>
          <p:cNvPicPr>
            <a:picLocks noChangeAspect="1"/>
          </p:cNvPicPr>
          <p:nvPr/>
        </p:nvPicPr>
        <p:blipFill>
          <a:blip r:embed="rId1"/>
          <a:stretch>
            <a:fillRect/>
          </a:stretch>
        </p:blipFill>
        <p:spPr>
          <a:xfrm>
            <a:off x="8904288" y="1547813"/>
            <a:ext cx="2535237" cy="4505325"/>
          </a:xfrm>
          <a:prstGeom prst="rect">
            <a:avLst/>
          </a:prstGeom>
          <a:noFill/>
          <a:ln w="9525" cap="flat" cmpd="sng">
            <a:solidFill>
              <a:srgbClr val="404040"/>
            </a:solidFill>
            <a:prstDash val="solid"/>
            <a:miter/>
            <a:headEnd type="none" w="med" len="med"/>
            <a:tailEnd type="none" w="med" len="med"/>
          </a:ln>
        </p:spPr>
      </p:pic>
      <p:pic>
        <p:nvPicPr>
          <p:cNvPr id="57353" name="图片 5"/>
          <p:cNvPicPr>
            <a:picLocks noChangeAspect="1"/>
          </p:cNvPicPr>
          <p:nvPr/>
        </p:nvPicPr>
        <p:blipFill>
          <a:blip r:embed="rId2"/>
          <a:stretch>
            <a:fillRect/>
          </a:stretch>
        </p:blipFill>
        <p:spPr>
          <a:xfrm>
            <a:off x="6059488" y="1547813"/>
            <a:ext cx="2533650" cy="4505325"/>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13"/>
          <p:cNvSpPr txBox="1"/>
          <p:nvPr/>
        </p:nvSpPr>
        <p:spPr>
          <a:xfrm>
            <a:off x="969963" y="1563688"/>
            <a:ext cx="528796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10.2 Manual</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5" name="矩形 4"/>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8372" name="文本框 5"/>
          <p:cNvSpPr txBox="1"/>
          <p:nvPr/>
        </p:nvSpPr>
        <p:spPr>
          <a:xfrm>
            <a:off x="311150" y="322263"/>
            <a:ext cx="4928657"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Main functions-gateway management</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7" name="剪去同侧角的矩形 6"/>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58374"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 name="文本框 13"/>
          <p:cNvSpPr txBox="1"/>
          <p:nvPr/>
        </p:nvSpPr>
        <p:spPr>
          <a:xfrm>
            <a:off x="950913" y="2501900"/>
            <a:ext cx="3462337" cy="19939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After a short period of time, you can see which locks are in their coverage in the app. Once the lock is bound to the gateway, the lock can be managed through the gateway.</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58376" name="图片 2"/>
          <p:cNvPicPr>
            <a:picLocks noChangeAspect="1"/>
          </p:cNvPicPr>
          <p:nvPr/>
        </p:nvPicPr>
        <p:blipFill>
          <a:blip r:embed="rId1"/>
          <a:stretch>
            <a:fillRect/>
          </a:stretch>
        </p:blipFill>
        <p:spPr>
          <a:xfrm>
            <a:off x="5980113" y="1547813"/>
            <a:ext cx="2182812" cy="3881437"/>
          </a:xfrm>
          <a:prstGeom prst="rect">
            <a:avLst/>
          </a:prstGeom>
          <a:noFill/>
          <a:ln w="9525" cap="flat" cmpd="sng">
            <a:solidFill>
              <a:srgbClr val="404040"/>
            </a:solidFill>
            <a:prstDash val="solid"/>
            <a:miter/>
            <a:headEnd type="none" w="med" len="med"/>
            <a:tailEnd type="none" w="med" len="med"/>
          </a:ln>
        </p:spPr>
      </p:pic>
      <p:pic>
        <p:nvPicPr>
          <p:cNvPr id="58377" name="图片 5"/>
          <p:cNvPicPr>
            <a:picLocks noChangeAspect="1"/>
          </p:cNvPicPr>
          <p:nvPr/>
        </p:nvPicPr>
        <p:blipFill>
          <a:blip r:embed="rId2"/>
          <a:stretch>
            <a:fillRect/>
          </a:stretch>
        </p:blipFill>
        <p:spPr>
          <a:xfrm>
            <a:off x="8320088" y="1547813"/>
            <a:ext cx="2182812" cy="3881437"/>
          </a:xfrm>
          <a:prstGeom prst="rect">
            <a:avLst/>
          </a:prstGeom>
          <a:noFill/>
          <a:ln w="9525" cap="flat" cmpd="sng">
            <a:solidFill>
              <a:srgbClr val="404040"/>
            </a:solidFill>
            <a:prstDash val="solid"/>
            <a:miter/>
            <a:headEnd type="none" w="med" len="med"/>
            <a:tailEnd type="none"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C9FF"/>
            </a:gs>
            <a:gs pos="100000">
              <a:srgbClr val="009ED3"/>
            </a:gs>
          </a:gsLst>
          <a:lin ang="5400000"/>
          <a:tileRect/>
        </a:gradFill>
        <a:effectLst/>
      </p:bgPr>
    </p:bg>
    <p:spTree>
      <p:nvGrpSpPr>
        <p:cNvPr id="1" name=""/>
        <p:cNvGrpSpPr/>
        <p:nvPr/>
      </p:nvGrpSpPr>
      <p:grpSpPr>
        <a:xfrm>
          <a:off x="0" y="0"/>
          <a:ext cx="0" cy="0"/>
          <a:chOff x="0" y="0"/>
          <a:chExt cx="0" cy="0"/>
        </a:xfrm>
      </p:grpSpPr>
      <p:sp>
        <p:nvSpPr>
          <p:cNvPr id="2" name="文本框 1"/>
          <p:cNvSpPr txBox="1"/>
          <p:nvPr/>
        </p:nvSpPr>
        <p:spPr>
          <a:xfrm>
            <a:off x="6154738" y="2678113"/>
            <a:ext cx="2828925" cy="82994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4800" b="1" dirty="0">
                <a:solidFill>
                  <a:schemeClr val="bg1"/>
                </a:solidFill>
                <a:latin typeface="微软雅黑" panose="020B0503020204020204" pitchFamily="34" charset="-122"/>
                <a:ea typeface="微软雅黑" panose="020B0503020204020204" pitchFamily="34" charset="-122"/>
              </a:rPr>
              <a:t>THANKS</a:t>
            </a:r>
            <a:endParaRPr lang="en-US" altLang="zh-CN" sz="4800" b="1" dirty="0">
              <a:solidFill>
                <a:schemeClr val="bg1"/>
              </a:solidFill>
              <a:latin typeface="微软雅黑" panose="020B0503020204020204" pitchFamily="34" charset="-122"/>
              <a:ea typeface="微软雅黑" panose="020B0503020204020204" pitchFamily="34" charset="-122"/>
            </a:endParaRPr>
          </a:p>
        </p:txBody>
      </p:sp>
      <p:pic>
        <p:nvPicPr>
          <p:cNvPr id="59396" name="图片 3" descr="微信图片_20180111180522"/>
          <p:cNvPicPr>
            <a:picLocks noChangeAspect="1"/>
          </p:cNvPicPr>
          <p:nvPr/>
        </p:nvPicPr>
        <p:blipFill>
          <a:blip r:embed="rId1"/>
          <a:stretch>
            <a:fillRect/>
          </a:stretch>
        </p:blipFill>
        <p:spPr>
          <a:xfrm>
            <a:off x="6910705" y="3508375"/>
            <a:ext cx="1317625" cy="1316038"/>
          </a:xfrm>
          <a:prstGeom prst="rect">
            <a:avLst/>
          </a:prstGeom>
          <a:noFill/>
          <a:ln w="9525">
            <a:noFill/>
          </a:ln>
        </p:spPr>
      </p:pic>
      <p:sp>
        <p:nvSpPr>
          <p:cNvPr id="23" name="文本框 22"/>
          <p:cNvSpPr txBox="1"/>
          <p:nvPr/>
        </p:nvSpPr>
        <p:spPr>
          <a:xfrm>
            <a:off x="5588000" y="4824413"/>
            <a:ext cx="4498975" cy="3683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eaLnBrk="1" hangingPunct="1">
              <a:lnSpc>
                <a:spcPct val="100000"/>
              </a:lnSpc>
              <a:spcBef>
                <a:spcPct val="0"/>
              </a:spcBef>
              <a:buNone/>
            </a:pPr>
            <a:r>
              <a:rPr lang="en-US" altLang="zh-CN" sz="1800" b="1" dirty="0">
                <a:solidFill>
                  <a:schemeClr val="bg1"/>
                </a:solidFill>
              </a:rPr>
              <a:t>Scan to download the TT lock</a:t>
            </a:r>
            <a:endParaRPr lang="zh-CN" altLang="zh-CN" sz="1800" dirty="0">
              <a:solidFill>
                <a:schemeClr val="bg1"/>
              </a:solidFill>
            </a:endParaRPr>
          </a:p>
        </p:txBody>
      </p:sp>
      <p:pic>
        <p:nvPicPr>
          <p:cNvPr id="6"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0611" y="744509"/>
            <a:ext cx="4862512" cy="4862512"/>
          </a:xfrm>
          <a:prstGeom prst="rect">
            <a:avLst/>
          </a:prstGeom>
          <a:noFill/>
          <a:ln w="9525">
            <a:noFill/>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3"/>
          <p:cNvSpPr txBox="1"/>
          <p:nvPr/>
        </p:nvSpPr>
        <p:spPr>
          <a:xfrm>
            <a:off x="701675" y="1692275"/>
            <a:ext cx="4140200" cy="138366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1.1 Security question settings</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14" name="矩形 13"/>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6" name="剪去同侧角的矩形 15"/>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0" name="文本框 13"/>
          <p:cNvSpPr txBox="1"/>
          <p:nvPr/>
        </p:nvSpPr>
        <p:spPr>
          <a:xfrm>
            <a:off x="701675" y="3106738"/>
            <a:ext cx="3487738" cy="23574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You will be taken to the security question settings page when registration is successful. When log in on a new device, the user can authenticate himself by answering the above questions.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600" dirty="0">
              <a:solidFill>
                <a:srgbClr val="404040"/>
              </a:solidFill>
              <a:latin typeface="微软雅黑" panose="020B0503020204020204" pitchFamily="34" charset="-122"/>
              <a:ea typeface="微软雅黑" panose="020B0503020204020204" pitchFamily="34" charset="-122"/>
            </a:endParaRPr>
          </a:p>
        </p:txBody>
      </p:sp>
      <p:sp>
        <p:nvSpPr>
          <p:cNvPr id="9223"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9229" name="文本框 14"/>
          <p:cNvSpPr txBox="1"/>
          <p:nvPr/>
        </p:nvSpPr>
        <p:spPr>
          <a:xfrm>
            <a:off x="311150" y="322263"/>
            <a:ext cx="464248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Ⅲ</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functions-registration and login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4863902" y="1816100"/>
            <a:ext cx="2202061" cy="3914775"/>
          </a:xfrm>
          <a:prstGeom prst="rect">
            <a:avLst/>
          </a:prstGeom>
          <a:ln>
            <a:solidFill>
              <a:srgbClr val="404040"/>
            </a:solidFill>
          </a:ln>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162" y="1814587"/>
            <a:ext cx="2202912" cy="3916288"/>
          </a:xfrm>
          <a:prstGeom prst="rect">
            <a:avLst/>
          </a:prstGeom>
          <a:ln>
            <a:solidFill>
              <a:srgbClr val="404040"/>
            </a:solidFill>
          </a:ln>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67273" y="1808511"/>
            <a:ext cx="2206330" cy="3922364"/>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3"/>
          <p:cNvSpPr txBox="1"/>
          <p:nvPr/>
        </p:nvSpPr>
        <p:spPr>
          <a:xfrm>
            <a:off x="6646863" y="1863725"/>
            <a:ext cx="4608512"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b="1" dirty="0">
                <a:solidFill>
                  <a:srgbClr val="00C9FF"/>
                </a:solidFill>
                <a:latin typeface="微软雅黑" panose="020B0503020204020204" pitchFamily="34" charset="-122"/>
                <a:ea typeface="微软雅黑" panose="020B0503020204020204" pitchFamily="34" charset="-122"/>
              </a:rPr>
              <a:t>1.2 Login authentication</a:t>
            </a:r>
            <a:endParaRPr lang="en-US" altLang="zh-CN" b="1" dirty="0">
              <a:solidFill>
                <a:srgbClr val="00C9FF"/>
              </a:solidFill>
              <a:latin typeface="微软雅黑" panose="020B0503020204020204" pitchFamily="34" charset="-122"/>
              <a:ea typeface="微软雅黑" panose="020B0503020204020204" pitchFamily="34" charset="-122"/>
            </a:endParaRPr>
          </a:p>
        </p:txBody>
      </p:sp>
      <p:sp>
        <p:nvSpPr>
          <p:cNvPr id="13" name="矩形 12"/>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 name="剪去同侧角的矩形 14"/>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9" name="文本框 13"/>
          <p:cNvSpPr txBox="1"/>
          <p:nvPr/>
        </p:nvSpPr>
        <p:spPr>
          <a:xfrm>
            <a:off x="6646863" y="2828925"/>
            <a:ext cx="4514850" cy="296227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Log in with your mobile phone number or email account on the login page. The mobile phone number is automatically recognized by the system and does not input the country code. If you have forgotten your password, you can go to the passward page to reset your password. When reset the password, you can receive a verification code from your mobile phone and email address.</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0246"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247" name="文本框 14"/>
          <p:cNvSpPr txBox="1"/>
          <p:nvPr/>
        </p:nvSpPr>
        <p:spPr>
          <a:xfrm>
            <a:off x="311150" y="322263"/>
            <a:ext cx="464248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Ⅲ</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functions-registration and login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10248" name="图片 10"/>
          <p:cNvPicPr>
            <a:picLocks noChangeAspect="1"/>
          </p:cNvPicPr>
          <p:nvPr/>
        </p:nvPicPr>
        <p:blipFill>
          <a:blip r:embed="rId1"/>
          <a:stretch>
            <a:fillRect/>
          </a:stretch>
        </p:blipFill>
        <p:spPr>
          <a:xfrm>
            <a:off x="717550" y="1628775"/>
            <a:ext cx="2528888" cy="4495800"/>
          </a:xfrm>
          <a:prstGeom prst="rect">
            <a:avLst/>
          </a:prstGeom>
          <a:noFill/>
          <a:ln w="9525" cap="flat" cmpd="sng">
            <a:solidFill>
              <a:srgbClr val="404040"/>
            </a:solidFill>
            <a:prstDash val="solid"/>
            <a:miter/>
            <a:headEnd type="none" w="med" len="med"/>
            <a:tailEnd type="none" w="med" len="med"/>
          </a:ln>
        </p:spPr>
      </p:pic>
      <p:pic>
        <p:nvPicPr>
          <p:cNvPr id="10249" name="图片 1"/>
          <p:cNvPicPr>
            <a:picLocks noChangeAspect="1"/>
          </p:cNvPicPr>
          <p:nvPr/>
        </p:nvPicPr>
        <p:blipFill>
          <a:blip r:embed="rId2"/>
          <a:stretch>
            <a:fillRect/>
          </a:stretch>
        </p:blipFill>
        <p:spPr>
          <a:xfrm>
            <a:off x="3475038" y="1628775"/>
            <a:ext cx="2528887" cy="4495800"/>
          </a:xfrm>
          <a:prstGeom prst="rect">
            <a:avLst/>
          </a:prstGeom>
          <a:noFill/>
          <a:ln w="9525" cap="flat" cmpd="sng">
            <a:solidFill>
              <a:srgbClr val="404040"/>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267" name="文本框 12"/>
          <p:cNvSpPr txBox="1"/>
          <p:nvPr/>
        </p:nvSpPr>
        <p:spPr>
          <a:xfrm>
            <a:off x="311150" y="322263"/>
            <a:ext cx="4809906" cy="338554"/>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functions-registration and login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sp>
        <p:nvSpPr>
          <p:cNvPr id="14" name="剪去同侧角的矩形 13"/>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1269" name="文本框 21"/>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8" name="文本框 13"/>
          <p:cNvSpPr txBox="1"/>
          <p:nvPr/>
        </p:nvSpPr>
        <p:spPr>
          <a:xfrm>
            <a:off x="1112838" y="2486025"/>
            <a:ext cx="5213350" cy="199390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When the account is logged in on the new mobile phone, it needs to be verified. When it is passed, you can log in on the new mobile phone. All the data can be viewed and used on the new mobile phone.</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pic>
        <p:nvPicPr>
          <p:cNvPr id="11271" name="图片 1"/>
          <p:cNvPicPr>
            <a:picLocks noChangeAspect="1"/>
          </p:cNvPicPr>
          <p:nvPr/>
        </p:nvPicPr>
        <p:blipFill>
          <a:blip r:embed="rId1"/>
          <a:stretch>
            <a:fillRect/>
          </a:stretch>
        </p:blipFill>
        <p:spPr>
          <a:xfrm>
            <a:off x="7088188" y="1436688"/>
            <a:ext cx="2620962" cy="4660900"/>
          </a:xfrm>
          <a:prstGeom prst="rect">
            <a:avLst/>
          </a:prstGeom>
          <a:noFill/>
          <a:ln w="9525" cap="flat" cmpd="sng">
            <a:solidFill>
              <a:schemeClr val="tx1"/>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3"/>
          <p:cNvSpPr txBox="1"/>
          <p:nvPr/>
        </p:nvSpPr>
        <p:spPr>
          <a:xfrm>
            <a:off x="4849813" y="1552575"/>
            <a:ext cx="3005137" cy="737235"/>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1400" b="1" dirty="0">
                <a:solidFill>
                  <a:srgbClr val="7F7F7F"/>
                </a:solidFill>
                <a:latin typeface="微软雅黑" panose="020B0503020204020204" pitchFamily="34" charset="-122"/>
                <a:ea typeface="微软雅黑" panose="020B0503020204020204" pitchFamily="34" charset="-122"/>
              </a:rPr>
              <a:t>verify with verification code</a:t>
            </a:r>
            <a:br>
              <a:rPr lang="en-US" altLang="zh-CN" sz="1400" b="1" dirty="0">
                <a:solidFill>
                  <a:srgbClr val="7F7F7F"/>
                </a:solidFill>
                <a:latin typeface="微软雅黑" panose="020B0503020204020204" pitchFamily="34" charset="-122"/>
                <a:ea typeface="微软雅黑" panose="020B0503020204020204" pitchFamily="34" charset="-122"/>
              </a:rPr>
            </a:br>
            <a:r>
              <a:rPr lang="en-US" altLang="zh-CN" sz="1400" dirty="0">
                <a:solidFill>
                  <a:srgbClr val="7F7F7F"/>
                </a:solidFill>
                <a:latin typeface="微软雅黑" panose="020B0503020204020204" pitchFamily="34" charset="-122"/>
                <a:ea typeface="微软雅黑" panose="020B0503020204020204" pitchFamily="34" charset="-122"/>
              </a:rPr>
              <a:t>as shown</a:t>
            </a:r>
            <a:r>
              <a:rPr lang="zh-CN" altLang="zh-CN" sz="1400" dirty="0">
                <a:solidFill>
                  <a:srgbClr val="7F7F7F"/>
                </a:solidFill>
                <a:latin typeface="微软雅黑" panose="020B0503020204020204" pitchFamily="34" charset="-122"/>
                <a:ea typeface="微软雅黑" panose="020B0503020204020204" pitchFamily="34" charset="-122"/>
              </a:rPr>
              <a:t>：</a:t>
            </a:r>
            <a:endParaRPr lang="zh-CN" altLang="zh-CN" sz="1400" dirty="0">
              <a:solidFill>
                <a:srgbClr val="7F7F7F"/>
              </a:solidFill>
              <a:latin typeface="微软雅黑" panose="020B0503020204020204" pitchFamily="34" charset="-122"/>
              <a:ea typeface="微软雅黑" panose="020B0503020204020204" pitchFamily="34" charset="-122"/>
            </a:endParaRPr>
          </a:p>
        </p:txBody>
      </p:sp>
      <p:sp>
        <p:nvSpPr>
          <p:cNvPr id="13" name="矩形 12"/>
          <p:cNvSpPr/>
          <p:nvPr/>
        </p:nvSpPr>
        <p:spPr>
          <a:xfrm>
            <a:off x="2185988" y="331788"/>
            <a:ext cx="10006013" cy="333375"/>
          </a:xfrm>
          <a:prstGeom prst="rect">
            <a:avLst/>
          </a:prstGeom>
          <a:gradFill>
            <a:gsLst>
              <a:gs pos="0">
                <a:srgbClr val="00C9FF"/>
              </a:gs>
              <a:gs pos="100000">
                <a:srgbClr val="FFFFFF"/>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15" name="剪去同侧角的矩形 14"/>
          <p:cNvSpPr/>
          <p:nvPr/>
        </p:nvSpPr>
        <p:spPr>
          <a:xfrm rot="5400000" flipH="1">
            <a:off x="-57944" y="388144"/>
            <a:ext cx="334963" cy="219075"/>
          </a:xfrm>
          <a:prstGeom prst="snip2SameRect">
            <a:avLst/>
          </a:prstGeom>
          <a:solidFill>
            <a:srgbClr val="00C9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23" name="文本框 13"/>
          <p:cNvSpPr txBox="1"/>
          <p:nvPr/>
        </p:nvSpPr>
        <p:spPr>
          <a:xfrm>
            <a:off x="9223375" y="1552575"/>
            <a:ext cx="2968625" cy="738188"/>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50000"/>
              </a:lnSpc>
              <a:spcBef>
                <a:spcPct val="0"/>
              </a:spcBef>
              <a:buNone/>
            </a:pPr>
            <a:r>
              <a:rPr lang="en-US" altLang="zh-CN" sz="1400" b="1" dirty="0">
                <a:solidFill>
                  <a:srgbClr val="7F7F7F"/>
                </a:solidFill>
                <a:latin typeface="微软雅黑" panose="020B0503020204020204" pitchFamily="34" charset="-122"/>
                <a:ea typeface="微软雅黑" panose="020B0503020204020204" pitchFamily="34" charset="-122"/>
              </a:rPr>
              <a:t>verify by answering questions </a:t>
            </a:r>
            <a:r>
              <a:rPr lang="en-US" altLang="zh-CN" sz="1400" dirty="0">
                <a:solidFill>
                  <a:srgbClr val="7F7F7F"/>
                </a:solidFill>
                <a:latin typeface="微软雅黑" panose="020B0503020204020204" pitchFamily="34" charset="-122"/>
                <a:ea typeface="微软雅黑" panose="020B0503020204020204" pitchFamily="34" charset="-122"/>
              </a:rPr>
              <a:t>as shown </a:t>
            </a:r>
            <a:r>
              <a:rPr lang="zh-CN" altLang="zh-CN" sz="1400" dirty="0">
                <a:solidFill>
                  <a:srgbClr val="7F7F7F"/>
                </a:solidFill>
                <a:latin typeface="微软雅黑" panose="020B0503020204020204" pitchFamily="34" charset="-122"/>
                <a:ea typeface="微软雅黑" panose="020B0503020204020204" pitchFamily="34" charset="-122"/>
              </a:rPr>
              <a:t>：</a:t>
            </a:r>
            <a:endParaRPr lang="zh-CN" altLang="zh-CN" sz="1400" dirty="0">
              <a:solidFill>
                <a:srgbClr val="7F7F7F"/>
              </a:solidFill>
              <a:latin typeface="微软雅黑" panose="020B0503020204020204" pitchFamily="34" charset="-122"/>
              <a:ea typeface="微软雅黑" panose="020B0503020204020204" pitchFamily="34" charset="-122"/>
            </a:endParaRPr>
          </a:p>
        </p:txBody>
      </p:sp>
      <p:sp>
        <p:nvSpPr>
          <p:cNvPr id="11" name="文本框 13"/>
          <p:cNvSpPr txBox="1"/>
          <p:nvPr/>
        </p:nvSpPr>
        <p:spPr>
          <a:xfrm>
            <a:off x="547688" y="1874838"/>
            <a:ext cx="3676650" cy="645160"/>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just" eaLnBrk="1" hangingPunct="1">
              <a:lnSpc>
                <a:spcPct val="150000"/>
              </a:lnSpc>
              <a:spcBef>
                <a:spcPct val="0"/>
              </a:spcBef>
              <a:buNone/>
            </a:pPr>
            <a:r>
              <a:rPr lang="en-US" altLang="zh-CN" sz="2400" b="1" dirty="0">
                <a:solidFill>
                  <a:srgbClr val="00C9FF"/>
                </a:solidFill>
                <a:latin typeface="微软雅黑" panose="020B0503020204020204" pitchFamily="34" charset="-122"/>
                <a:ea typeface="微软雅黑" panose="020B0503020204020204" pitchFamily="34" charset="-122"/>
              </a:rPr>
              <a:t>1.3 Verification mode</a:t>
            </a:r>
            <a:endParaRPr lang="en-US" altLang="zh-CN" sz="2400" b="1" dirty="0">
              <a:solidFill>
                <a:srgbClr val="00C9FF"/>
              </a:solidFill>
              <a:latin typeface="微软雅黑" panose="020B0503020204020204" pitchFamily="34" charset="-122"/>
              <a:ea typeface="微软雅黑" panose="020B0503020204020204" pitchFamily="34" charset="-122"/>
            </a:endParaRPr>
          </a:p>
        </p:txBody>
      </p:sp>
      <p:sp>
        <p:nvSpPr>
          <p:cNvPr id="12295" name="文本框 20"/>
          <p:cNvSpPr txBox="1"/>
          <p:nvPr/>
        </p:nvSpPr>
        <p:spPr>
          <a:xfrm>
            <a:off x="10502900" y="379413"/>
            <a:ext cx="1065213" cy="230187"/>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en-US" altLang="zh-CN" sz="900" dirty="0">
                <a:solidFill>
                  <a:schemeClr val="bg1"/>
                </a:solidFill>
                <a:latin typeface="微软雅黑" panose="020B0503020204020204" pitchFamily="34" charset="-122"/>
                <a:ea typeface="微软雅黑" panose="020B0503020204020204" pitchFamily="34" charset="-122"/>
              </a:rPr>
              <a:t>TT lock function</a:t>
            </a:r>
            <a:endParaRPr lang="zh-CN" altLang="en-US" sz="900" dirty="0">
              <a:solidFill>
                <a:schemeClr val="bg1"/>
              </a:solidFill>
              <a:latin typeface="微软雅黑" panose="020B0503020204020204" pitchFamily="34" charset="-122"/>
              <a:ea typeface="微软雅黑" panose="020B0503020204020204" pitchFamily="34" charset="-122"/>
              <a:sym typeface="宋体" panose="02010600030101010101" pitchFamily="2" charset="-122"/>
            </a:endParaRPr>
          </a:p>
        </p:txBody>
      </p:sp>
      <p:grpSp>
        <p:nvGrpSpPr>
          <p:cNvPr id="12296" name="组合 4"/>
          <p:cNvGrpSpPr/>
          <p:nvPr/>
        </p:nvGrpSpPr>
        <p:grpSpPr>
          <a:xfrm>
            <a:off x="9305925" y="2498725"/>
            <a:ext cx="1960563" cy="3444875"/>
            <a:chOff x="14655" y="3935"/>
            <a:chExt cx="3087" cy="5425"/>
          </a:xfrm>
        </p:grpSpPr>
        <p:pic>
          <p:nvPicPr>
            <p:cNvPr id="12300" name="图片 23" descr="C:\Users\user\Desktop\54c309cbda0795bc89f5ecdd77fd8a8.png"/>
            <p:cNvPicPr/>
            <p:nvPr/>
          </p:nvPicPr>
          <p:blipFill>
            <a:blip r:embed="rId1"/>
            <a:stretch>
              <a:fillRect/>
            </a:stretch>
          </p:blipFill>
          <p:spPr>
            <a:xfrm>
              <a:off x="14655" y="3935"/>
              <a:ext cx="3072" cy="5420"/>
            </a:xfrm>
            <a:prstGeom prst="rect">
              <a:avLst/>
            </a:prstGeom>
            <a:noFill/>
            <a:ln w="3175">
              <a:noFill/>
            </a:ln>
          </p:spPr>
        </p:pic>
        <p:sp>
          <p:nvSpPr>
            <p:cNvPr id="2" name="椭圆 1"/>
            <p:cNvSpPr/>
            <p:nvPr/>
          </p:nvSpPr>
          <p:spPr>
            <a:xfrm>
              <a:off x="17217" y="5685"/>
              <a:ext cx="525" cy="57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sp>
          <p:nvSpPr>
            <p:cNvPr id="3" name="矩形 2"/>
            <p:cNvSpPr/>
            <p:nvPr/>
          </p:nvSpPr>
          <p:spPr>
            <a:xfrm>
              <a:off x="14670" y="3948"/>
              <a:ext cx="3047" cy="5412"/>
            </a:xfrm>
            <a:prstGeom prst="rect">
              <a:avLst/>
            </a:prstGeom>
            <a:noFill/>
            <a:ln w="3175">
              <a:solidFill>
                <a:schemeClr val="tx1">
                  <a:lumMod val="50000"/>
                  <a:lumOff val="50000"/>
                </a:schemeClr>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1">
                <a:ln>
                  <a:noFill/>
                </a:ln>
                <a:solidFill>
                  <a:schemeClr val="lt1"/>
                </a:solidFill>
                <a:effectLst/>
                <a:uLnTx/>
                <a:uFillTx/>
                <a:latin typeface="+mn-lt"/>
                <a:ea typeface="+mn-ea"/>
                <a:cs typeface="+mn-cs"/>
              </a:endParaRPr>
            </a:p>
          </p:txBody>
        </p:sp>
      </p:grpSp>
      <p:sp>
        <p:nvSpPr>
          <p:cNvPr id="4" name="文本框 13"/>
          <p:cNvSpPr txBox="1"/>
          <p:nvPr/>
        </p:nvSpPr>
        <p:spPr>
          <a:xfrm>
            <a:off x="547688" y="2589213"/>
            <a:ext cx="3676650" cy="3284537"/>
          </a:xfrm>
          <a:prstGeom prst="rect">
            <a:avLst/>
          </a:prstGeom>
          <a:noFill/>
          <a:ln w="9525">
            <a:noFill/>
          </a:ln>
        </p:spPr>
        <p:txBody>
          <a:bodyPr>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457200" algn="just" eaLnBrk="1" hangingPunct="1">
              <a:lnSpc>
                <a:spcPct val="150000"/>
              </a:lnSpc>
              <a:spcBef>
                <a:spcPct val="0"/>
              </a:spcBef>
              <a:buNone/>
            </a:pPr>
            <a:r>
              <a:rPr lang="en-US" altLang="zh-CN" sz="1400" dirty="0">
                <a:solidFill>
                  <a:srgbClr val="404040"/>
                </a:solidFill>
                <a:latin typeface="微软雅黑" panose="020B0503020204020204" pitchFamily="34" charset="-122"/>
                <a:ea typeface="微软雅黑" panose="020B0503020204020204" pitchFamily="34" charset="-122"/>
              </a:rPr>
              <a:t>There are two ways of security verification. One is the way to get the verification code via the account number, and the other is the way to answer the question. If the current account is set the "answer the question" verification, then when the new device is logged in, there will be an "answer question verification" option.</a:t>
            </a:r>
            <a:endParaRPr lang="zh-CN" altLang="zh-CN" sz="1400" dirty="0">
              <a:solidFill>
                <a:srgbClr val="404040"/>
              </a:solidFill>
              <a:latin typeface="微软雅黑" panose="020B0503020204020204" pitchFamily="34" charset="-122"/>
              <a:ea typeface="微软雅黑" panose="020B0503020204020204" pitchFamily="34" charset="-122"/>
            </a:endParaRPr>
          </a:p>
          <a:p>
            <a:pPr marL="0" lvl="0" indent="457200" algn="just" eaLnBrk="1" hangingPunct="1">
              <a:lnSpc>
                <a:spcPct val="150000"/>
              </a:lnSpc>
              <a:spcBef>
                <a:spcPct val="0"/>
              </a:spcBef>
              <a:buNone/>
            </a:pPr>
            <a:endParaRPr lang="zh-CN" altLang="zh-CN" sz="1400" dirty="0">
              <a:solidFill>
                <a:srgbClr val="404040"/>
              </a:solidFill>
              <a:latin typeface="微软雅黑" panose="020B0503020204020204" pitchFamily="34" charset="-122"/>
              <a:ea typeface="微软雅黑" panose="020B0503020204020204" pitchFamily="34" charset="-122"/>
            </a:endParaRPr>
          </a:p>
        </p:txBody>
      </p:sp>
      <p:sp>
        <p:nvSpPr>
          <p:cNvPr id="12298" name="文本框 12"/>
          <p:cNvSpPr txBox="1"/>
          <p:nvPr/>
        </p:nvSpPr>
        <p:spPr>
          <a:xfrm>
            <a:off x="311150" y="322263"/>
            <a:ext cx="4763135" cy="337185"/>
          </a:xfrm>
          <a:prstGeom prst="rect">
            <a:avLst/>
          </a:prstGeom>
          <a:noFill/>
          <a:ln w="9525">
            <a:noFill/>
          </a:ln>
        </p:spPr>
        <p:txBody>
          <a:bodyPr wrap="none">
            <a:spAutoFit/>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00000"/>
              </a:lnSpc>
              <a:spcBef>
                <a:spcPct val="0"/>
              </a:spcBef>
              <a:buNone/>
            </a:pP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 Ⅲ </a:t>
            </a:r>
            <a:r>
              <a:rPr lang="zh-CN" altLang="en-US" sz="1600" b="1" dirty="0">
                <a:solidFill>
                  <a:srgbClr val="404040"/>
                </a:solidFill>
                <a:latin typeface="微软雅黑" panose="020B0503020204020204" pitchFamily="34" charset="-122"/>
                <a:ea typeface="微软雅黑" panose="020B0503020204020204" pitchFamily="34" charset="-122"/>
              </a:rPr>
              <a:t>）</a:t>
            </a:r>
            <a:r>
              <a:rPr lang="en-US" altLang="zh-CN" sz="1600" b="1" dirty="0">
                <a:solidFill>
                  <a:srgbClr val="404040"/>
                </a:solidFill>
                <a:latin typeface="微软雅黑" panose="020B0503020204020204" pitchFamily="34" charset="-122"/>
                <a:ea typeface="微软雅黑" panose="020B0503020204020204" pitchFamily="34" charset="-122"/>
              </a:rPr>
              <a:t>Main functions-registration and login</a:t>
            </a:r>
            <a:endParaRPr lang="zh-CN" altLang="zh-CN" sz="1600" b="1" dirty="0">
              <a:solidFill>
                <a:srgbClr val="404040"/>
              </a:solidFill>
              <a:latin typeface="微软雅黑" panose="020B0503020204020204" pitchFamily="34" charset="-122"/>
              <a:ea typeface="微软雅黑" panose="020B0503020204020204" pitchFamily="34" charset="-122"/>
            </a:endParaRPr>
          </a:p>
        </p:txBody>
      </p:sp>
      <p:pic>
        <p:nvPicPr>
          <p:cNvPr id="12299" name="图片 17"/>
          <p:cNvPicPr>
            <a:picLocks noChangeAspect="1"/>
          </p:cNvPicPr>
          <p:nvPr/>
        </p:nvPicPr>
        <p:blipFill>
          <a:blip r:embed="rId2"/>
          <a:stretch>
            <a:fillRect/>
          </a:stretch>
        </p:blipFill>
        <p:spPr>
          <a:xfrm>
            <a:off x="4981575" y="2498725"/>
            <a:ext cx="1984375" cy="3527425"/>
          </a:xfrm>
          <a:prstGeom prst="rect">
            <a:avLst/>
          </a:prstGeom>
          <a:noFill/>
          <a:ln w="9525" cap="flat" cmpd="sng">
            <a:solidFill>
              <a:schemeClr val="tx1"/>
            </a:solidFill>
            <a:prstDash val="solid"/>
            <a:miter/>
            <a:headEnd type="none" w="med" len="med"/>
            <a:tailEnd type="none" w="med" len="med"/>
          </a:ln>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3" grpId="0"/>
      <p:bldP spid="11" grpId="0"/>
      <p:bldP spid="4"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16121</Words>
  <Application>WPS 演示</Application>
  <PresentationFormat>宽屏</PresentationFormat>
  <Paragraphs>577</Paragraphs>
  <Slides>55</Slides>
  <Notes>0</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0</vt:i4>
      </vt:variant>
      <vt:variant>
        <vt:lpstr>幻灯片标题</vt:lpstr>
      </vt:variant>
      <vt:variant>
        <vt:i4>55</vt:i4>
      </vt:variant>
    </vt:vector>
  </HeadingPairs>
  <TitlesOfParts>
    <vt:vector size="63" baseType="lpstr">
      <vt:lpstr>Arial</vt:lpstr>
      <vt:lpstr>宋体</vt:lpstr>
      <vt:lpstr>Wingdings</vt:lpstr>
      <vt:lpstr>Calibri</vt:lpstr>
      <vt:lpstr>Calibri Light</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Tumenslo</dc:creator>
  <cp:lastModifiedBy>Emily</cp:lastModifiedBy>
  <cp:revision>435</cp:revision>
  <cp:lastPrinted>2018-01-04T06:24:00Z</cp:lastPrinted>
  <dcterms:created xsi:type="dcterms:W3CDTF">2016-11-10T05:00:00Z</dcterms:created>
  <dcterms:modified xsi:type="dcterms:W3CDTF">2018-09-11T09:28:53Z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2052-10.1.0.7400</vt:lpwstr>
  </property>
</Properties>
</file>